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Default Extension="jpeg" ContentType="image/jpeg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62" r:id="rId2"/>
    <p:sldId id="301" r:id="rId3"/>
    <p:sldId id="309" r:id="rId4"/>
    <p:sldId id="311" r:id="rId5"/>
    <p:sldId id="310" r:id="rId6"/>
    <p:sldId id="312" r:id="rId7"/>
    <p:sldId id="313" r:id="rId8"/>
    <p:sldId id="314" r:id="rId9"/>
    <p:sldId id="315" r:id="rId10"/>
    <p:sldId id="318" r:id="rId11"/>
    <p:sldId id="319" r:id="rId12"/>
    <p:sldId id="320" r:id="rId13"/>
    <p:sldId id="317" r:id="rId14"/>
    <p:sldId id="316" r:id="rId15"/>
    <p:sldId id="321" r:id="rId16"/>
    <p:sldId id="323" r:id="rId17"/>
    <p:sldId id="322" r:id="rId18"/>
    <p:sldId id="324" r:id="rId19"/>
    <p:sldId id="325" r:id="rId20"/>
    <p:sldId id="326" r:id="rId21"/>
    <p:sldId id="328" r:id="rId22"/>
    <p:sldId id="352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47" r:id="rId31"/>
    <p:sldId id="336" r:id="rId32"/>
    <p:sldId id="337" r:id="rId33"/>
    <p:sldId id="339" r:id="rId34"/>
    <p:sldId id="348" r:id="rId35"/>
    <p:sldId id="340" r:id="rId36"/>
    <p:sldId id="341" r:id="rId37"/>
    <p:sldId id="342" r:id="rId38"/>
    <p:sldId id="349" r:id="rId39"/>
    <p:sldId id="355" r:id="rId40"/>
    <p:sldId id="343" r:id="rId41"/>
    <p:sldId id="350" r:id="rId42"/>
    <p:sldId id="344" r:id="rId43"/>
    <p:sldId id="345" r:id="rId44"/>
    <p:sldId id="351" r:id="rId45"/>
    <p:sldId id="353" r:id="rId46"/>
    <p:sldId id="354" r:id="rId47"/>
    <p:sldId id="346" r:id="rId4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8FE1E"/>
    <a:srgbClr val="FF5C4D"/>
    <a:srgbClr val="FFFF99"/>
    <a:srgbClr val="FF0000"/>
    <a:srgbClr val="FF7B76"/>
    <a:srgbClr val="89FF4F"/>
    <a:srgbClr val="EAFF68"/>
    <a:srgbClr val="FFD9CA"/>
    <a:srgbClr val="C4FFA6"/>
    <a:srgbClr val="0064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1" autoAdjust="0"/>
    <p:restoredTop sz="99257" autoAdjust="0"/>
  </p:normalViewPr>
  <p:slideViewPr>
    <p:cSldViewPr>
      <p:cViewPr varScale="1">
        <p:scale>
          <a:sx n="90" d="100"/>
          <a:sy n="90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v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Folha1!$A$4</c:f>
              <c:strCache>
                <c:ptCount val="1"/>
                <c:pt idx="0">
                  <c:v>Resíduos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Folha1!$B$3:$C$3</c:f>
              <c:strCache>
                <c:ptCount val="2"/>
                <c:pt idx="0">
                  <c:v>Petrolíferas</c:v>
                </c:pt>
                <c:pt idx="1">
                  <c:v>Químicas, Borracha e Pláticos</c:v>
                </c:pt>
              </c:strCache>
            </c:strRef>
          </c:cat>
          <c:val>
            <c:numRef>
              <c:f>Folha1!$B$4:$C$4</c:f>
              <c:numCache>
                <c:formatCode>General</c:formatCode>
                <c:ptCount val="2"/>
                <c:pt idx="0">
                  <c:v>17751</c:v>
                </c:pt>
                <c:pt idx="1">
                  <c:v>306095</c:v>
                </c:pt>
              </c:numCache>
            </c:numRef>
          </c:val>
        </c:ser>
        <c:axId val="71172864"/>
        <c:axId val="71174784"/>
      </c:barChart>
      <c:catAx>
        <c:axId val="711728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  <a:cs typeface="Arial"/>
                  </a:defRPr>
                </a:pPr>
                <a:r>
                  <a:rPr lang="pt-PT" sz="1200" dirty="0" smtClean="0">
                    <a:latin typeface="Arial"/>
                    <a:cs typeface="Arial"/>
                  </a:rPr>
                  <a:t>Atividade </a:t>
                </a:r>
                <a:r>
                  <a:rPr lang="pt-PT" sz="1200" dirty="0">
                    <a:latin typeface="Arial"/>
                    <a:cs typeface="Arial"/>
                  </a:rPr>
                  <a:t>Económica</a:t>
                </a:r>
              </a:p>
            </c:rich>
          </c:tx>
          <c:layout>
            <c:manualLayout>
              <c:xMode val="edge"/>
              <c:yMode val="edge"/>
              <c:x val="0.43904060529148253"/>
              <c:y val="0.91534273969558977"/>
            </c:manualLayout>
          </c:layout>
        </c:title>
        <c:tickLblPos val="nextTo"/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en-US"/>
          </a:p>
        </c:txPr>
        <c:crossAx val="71174784"/>
        <c:crosses val="autoZero"/>
        <c:auto val="1"/>
        <c:lblAlgn val="ctr"/>
        <c:lblOffset val="100"/>
      </c:catAx>
      <c:valAx>
        <c:axId val="71174784"/>
        <c:scaling>
          <c:orientation val="minMax"/>
        </c:scaling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 dirty="0" err="1" smtClean="0">
                    <a:latin typeface="Arial"/>
                    <a:cs typeface="Arial"/>
                  </a:rPr>
                  <a:t>massa</a:t>
                </a:r>
                <a:r>
                  <a:rPr lang="en-US" sz="1400" dirty="0" smtClean="0">
                    <a:latin typeface="Arial"/>
                    <a:cs typeface="Arial"/>
                  </a:rPr>
                  <a:t> </a:t>
                </a:r>
                <a:r>
                  <a:rPr lang="en-US" sz="1400" dirty="0">
                    <a:latin typeface="Arial"/>
                    <a:cs typeface="Arial"/>
                  </a:rPr>
                  <a:t>de </a:t>
                </a:r>
                <a:r>
                  <a:rPr lang="en-US" sz="1400" dirty="0" err="1">
                    <a:latin typeface="Arial"/>
                    <a:cs typeface="Arial"/>
                  </a:rPr>
                  <a:t>resíduos</a:t>
                </a:r>
                <a:r>
                  <a:rPr lang="en-US" sz="1400" dirty="0">
                    <a:latin typeface="Arial"/>
                    <a:cs typeface="Arial"/>
                  </a:rPr>
                  <a:t> /ton</a:t>
                </a:r>
              </a:p>
            </c:rich>
          </c:tx>
          <c:layout>
            <c:manualLayout>
              <c:xMode val="edge"/>
              <c:yMode val="edge"/>
              <c:x val="6.5569572414106471E-3"/>
              <c:y val="0.1750853440526812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en-US"/>
          </a:p>
        </c:txPr>
        <c:crossAx val="71172864"/>
        <c:crosses val="autoZero"/>
        <c:crossBetween val="between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9B8BD-B924-4B16-AF36-A3BDE7224E9C}" type="datetimeFigureOut">
              <a:rPr lang="pt-PT" smtClean="0"/>
              <a:pPr/>
              <a:t>16-10-2013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F31DC-1820-4C3B-81CF-F0999834B220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272359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53907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17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18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19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20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21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22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23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24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25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26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27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28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29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30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31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32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33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34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35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36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37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38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39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40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41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42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43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44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45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46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47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Estrela Verde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(EV) é uma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métrica holística, </a:t>
            </a:r>
            <a:r>
              <a:rPr lang="pt-P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natureza gráfica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que cobre todos os princípios da Química Verde (QV) aplicáveis em cada situação sob estudo, permitindo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comparações visuais fáceis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PT" dirty="0" smtClean="0"/>
              <a:t>Os </a:t>
            </a:r>
            <a:r>
              <a:rPr lang="pt-PT" b="1" dirty="0" smtClean="0">
                <a:solidFill>
                  <a:srgbClr val="FF0000"/>
                </a:solidFill>
              </a:rPr>
              <a:t>12 </a:t>
            </a:r>
            <a:r>
              <a:rPr lang="pt-PT" b="1" dirty="0" err="1" smtClean="0">
                <a:solidFill>
                  <a:srgbClr val="FF0000"/>
                </a:solidFill>
              </a:rPr>
              <a:t>principios</a:t>
            </a:r>
            <a:r>
              <a:rPr lang="pt-PT" b="1" dirty="0" smtClean="0">
                <a:solidFill>
                  <a:srgbClr val="FF0000"/>
                </a:solidFill>
              </a:rPr>
              <a:t> da QV são qualitativos e devem ser todos considerados na avaliação da verdura</a:t>
            </a:r>
            <a:r>
              <a:rPr lang="pt-PT" dirty="0" smtClean="0"/>
              <a:t>,</a:t>
            </a:r>
            <a:r>
              <a:rPr lang="pt-PT" baseline="0" dirty="0" smtClean="0"/>
              <a:t> uma vez que </a:t>
            </a:r>
            <a:r>
              <a:rPr lang="pt-PT" baseline="0" dirty="0" err="1" smtClean="0"/>
              <a:t>alteraçoes</a:t>
            </a:r>
            <a:r>
              <a:rPr lang="pt-PT" baseline="0" dirty="0" smtClean="0"/>
              <a:t> nas condições de execução de reações podem ter diferentes </a:t>
            </a:r>
            <a:r>
              <a:rPr lang="pt-PT" baseline="0" dirty="0" err="1" smtClean="0"/>
              <a:t>consequencias</a:t>
            </a:r>
            <a:r>
              <a:rPr lang="pt-PT" baseline="0" dirty="0" smtClean="0"/>
              <a:t> em respeito a diferentes </a:t>
            </a:r>
            <a:r>
              <a:rPr lang="pt-PT" baseline="0" dirty="0" err="1" smtClean="0"/>
              <a:t>principios</a:t>
            </a:r>
            <a:r>
              <a:rPr lang="pt-PT" baseline="0" dirty="0" smtClean="0"/>
              <a:t> – a verdura pode aumentar em relação a alguns mas piorar em relação a outros.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F31DC-1820-4C3B-81CF-F0999834B220}" type="slidenum">
              <a:rPr lang="pt-PT" smtClean="0"/>
              <a:pPr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362207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cio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774941" y="659735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Font typeface="Arial" pitchFamily="34" charset="0"/>
              <a:buNone/>
            </a:pPr>
            <a:fld id="{C81E79B1-460E-A742-B9F1-F3DAF3FAB3B7}" type="slidenum">
              <a:rPr lang="pt-PT" sz="1000" b="1" u="none" smtClean="0">
                <a:solidFill>
                  <a:schemeClr val="bg1"/>
                </a:solidFill>
                <a:latin typeface="Arial"/>
                <a:cs typeface="Arial"/>
              </a:rPr>
              <a:pPr algn="just">
                <a:buFont typeface="Arial" pitchFamily="34" charset="0"/>
                <a:buNone/>
              </a:pPr>
              <a:t>‹#›</a:t>
            </a:fld>
            <a:endParaRPr lang="pt-PT" sz="1000" b="1" u="none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5496" y="116632"/>
            <a:ext cx="45083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1200" b="1" cap="small" dirty="0" smtClean="0">
                <a:solidFill>
                  <a:srgbClr val="FFFFFF"/>
                </a:solidFill>
                <a:latin typeface="Arial"/>
                <a:cs typeface="Arial"/>
              </a:rPr>
              <a:t>Química</a:t>
            </a:r>
            <a:r>
              <a:rPr lang="pt-PT" sz="1200" b="1" cap="small" baseline="0" dirty="0" smtClean="0">
                <a:solidFill>
                  <a:srgbClr val="FFFFFF"/>
                </a:solidFill>
                <a:latin typeface="Arial"/>
                <a:cs typeface="Arial"/>
              </a:rPr>
              <a:t> Verde:</a:t>
            </a:r>
            <a:r>
              <a:rPr lang="pt-PT" sz="1100" b="1" cap="small" baseline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1100" dirty="0" smtClean="0">
                <a:solidFill>
                  <a:srgbClr val="FFFFFF"/>
                </a:solidFill>
                <a:latin typeface="Arial"/>
                <a:cs typeface="Arial"/>
              </a:rPr>
              <a:t>Química para a Sustentabilidade</a:t>
            </a:r>
            <a:endParaRPr lang="pt-PT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7504" y="656692"/>
            <a:ext cx="8928992" cy="432048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pt-PT" dirty="0" smtClean="0"/>
              <a:t>CLICK TO EDIT MASTER TITLE STYLE</a:t>
            </a:r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ção cont.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774941" y="659735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Font typeface="Arial" pitchFamily="34" charset="0"/>
              <a:buNone/>
            </a:pPr>
            <a:fld id="{C81E79B1-460E-A742-B9F1-F3DAF3FAB3B7}" type="slidenum">
              <a:rPr lang="pt-PT" sz="1000" b="1" u="none" smtClean="0">
                <a:solidFill>
                  <a:schemeClr val="bg1"/>
                </a:solidFill>
                <a:latin typeface="Arial"/>
                <a:cs typeface="Arial"/>
              </a:rPr>
              <a:pPr algn="just">
                <a:buFont typeface="Arial" pitchFamily="34" charset="0"/>
                <a:buNone/>
              </a:pPr>
              <a:t>‹#›</a:t>
            </a:fld>
            <a:endParaRPr lang="pt-PT" sz="1000" b="1" u="none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44008" y="44624"/>
            <a:ext cx="4536000" cy="468359"/>
          </a:xfrm>
        </p:spPr>
        <p:txBody>
          <a:bodyPr anchor="ctr">
            <a:noAutofit/>
          </a:bodyPr>
          <a:lstStyle>
            <a:lvl1pPr marL="0" indent="0">
              <a:buNone/>
              <a:defRPr sz="1400" b="1">
                <a:latin typeface="Arial"/>
                <a:cs typeface="Arial"/>
              </a:defRPr>
            </a:lvl1pPr>
            <a:lvl2pPr marL="457200" indent="0">
              <a:buNone/>
              <a:defRPr sz="1100" b="1">
                <a:latin typeface="Arial"/>
                <a:cs typeface="Arial"/>
              </a:defRPr>
            </a:lvl2pPr>
            <a:lvl3pPr marL="914400" indent="0">
              <a:buNone/>
              <a:defRPr sz="1100" b="1">
                <a:latin typeface="Arial"/>
                <a:cs typeface="Arial"/>
              </a:defRPr>
            </a:lvl3pPr>
            <a:lvl4pPr marL="1371600" indent="0">
              <a:buNone/>
              <a:defRPr sz="1100" b="1">
                <a:latin typeface="Arial"/>
                <a:cs typeface="Arial"/>
              </a:defRPr>
            </a:lvl4pPr>
            <a:lvl5pPr marL="1828800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pt-PT" dirty="0" smtClean="0"/>
              <a:t>CLICK TO EDIT MASTER TEXT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5496" y="116632"/>
            <a:ext cx="45083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1200" b="1" cap="small" dirty="0" smtClean="0">
                <a:solidFill>
                  <a:srgbClr val="FFFFFF"/>
                </a:solidFill>
                <a:latin typeface="Arial"/>
                <a:cs typeface="Arial"/>
              </a:rPr>
              <a:t>Química</a:t>
            </a:r>
            <a:r>
              <a:rPr lang="pt-PT" sz="1200" b="1" cap="small" baseline="0" dirty="0" smtClean="0">
                <a:solidFill>
                  <a:srgbClr val="FFFFFF"/>
                </a:solidFill>
                <a:latin typeface="Arial"/>
                <a:cs typeface="Arial"/>
              </a:rPr>
              <a:t> Verde:</a:t>
            </a:r>
            <a:r>
              <a:rPr lang="pt-PT" sz="1100" b="1" cap="small" baseline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1100" dirty="0" smtClean="0">
                <a:solidFill>
                  <a:srgbClr val="FFFFFF"/>
                </a:solidFill>
                <a:latin typeface="Arial"/>
                <a:cs typeface="Arial"/>
              </a:rPr>
              <a:t>Química para a Sustentabilidade</a:t>
            </a:r>
            <a:endParaRPr lang="pt-PT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59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9788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2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153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9848C-B1A2-4202-AE91-ABAE94BD2D97}" type="datetimeFigureOut">
              <a:rPr lang="pt-PT" smtClean="0"/>
              <a:pPr/>
              <a:t>16-10-2013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E3460-4412-40F4-93A9-F2783EAA3C9D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6" r:id="rId3"/>
    <p:sldLayoutId id="214748365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jpeg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5.jpeg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07604" y="2113865"/>
            <a:ext cx="7128792" cy="135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PT" sz="34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MU Sans Serif" pitchFamily="50" charset="0"/>
                <a:cs typeface="Arial"/>
              </a:rPr>
              <a:t>Química Verde:</a:t>
            </a:r>
          </a:p>
          <a:p>
            <a:pPr algn="ctr">
              <a:lnSpc>
                <a:spcPct val="130000"/>
              </a:lnSpc>
            </a:pPr>
            <a:r>
              <a:rPr lang="pt-PT" sz="28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MU Sans Serif" pitchFamily="50" charset="0"/>
                <a:cs typeface="Arial"/>
              </a:rPr>
              <a:t>Química para a Sustentabilidade</a:t>
            </a:r>
            <a:endParaRPr lang="pt-PT" sz="2400" b="1" cap="sm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CMU Sans Serif" pitchFamily="50" charset="0"/>
              <a:cs typeface="Arial"/>
            </a:endParaRPr>
          </a:p>
        </p:txBody>
      </p:sp>
      <p:sp>
        <p:nvSpPr>
          <p:cNvPr id="16" name="CaixaDeTexto 6"/>
          <p:cNvSpPr txBox="1"/>
          <p:nvPr/>
        </p:nvSpPr>
        <p:spPr>
          <a:xfrm>
            <a:off x="2141984" y="5462838"/>
            <a:ext cx="4860032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REQUIMTE, Departamento de Química e Bioquímica</a:t>
            </a:r>
          </a:p>
          <a:p>
            <a:pPr algn="ctr">
              <a:lnSpc>
                <a:spcPct val="150000"/>
              </a:lnSpc>
            </a:pP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Faculdade de Ciências, Universidade do Porto</a:t>
            </a:r>
            <a:endParaRPr lang="pt-P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564" y="650100"/>
            <a:ext cx="7848872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PT" dirty="0" smtClean="0">
                <a:latin typeface="Arial"/>
                <a:cs typeface="Arial"/>
              </a:rPr>
              <a:t>Introdução do Ensino da Química Verde, como </a:t>
            </a:r>
            <a:r>
              <a:rPr lang="pt-PT" dirty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uporte </a:t>
            </a:r>
            <a:r>
              <a:rPr lang="pt-PT" dirty="0">
                <a:latin typeface="Arial"/>
                <a:cs typeface="Arial"/>
              </a:rPr>
              <a:t>d</a:t>
            </a:r>
            <a:r>
              <a:rPr lang="pt-PT" dirty="0" smtClean="0">
                <a:latin typeface="Arial"/>
                <a:cs typeface="Arial"/>
              </a:rPr>
              <a:t>a Sustentabilidade, no Ensino Secundário</a:t>
            </a:r>
            <a:endParaRPr lang="pt-PT" dirty="0">
              <a:latin typeface="Arial"/>
              <a:cs typeface="Arial"/>
            </a:endParaRPr>
          </a:p>
        </p:txBody>
      </p:sp>
      <p:pic>
        <p:nvPicPr>
          <p:cNvPr id="11" name="Picture 10" descr="logo_REQUIMT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630" y="5407256"/>
            <a:ext cx="1022046" cy="794052"/>
          </a:xfrm>
          <a:prstGeom prst="rect">
            <a:avLst/>
          </a:prstGeom>
        </p:spPr>
      </p:pic>
      <p:sp>
        <p:nvSpPr>
          <p:cNvPr id="9" name="CaixaDeTexto 6"/>
          <p:cNvSpPr txBox="1"/>
          <p:nvPr/>
        </p:nvSpPr>
        <p:spPr>
          <a:xfrm>
            <a:off x="1520788" y="4708448"/>
            <a:ext cx="610242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Tânia C. M. Pires, J. Ricardo M. </a:t>
            </a:r>
            <a:r>
              <a:rPr lang="pt-PT" b="1" dirty="0">
                <a:latin typeface="Times New Roman" pitchFamily="18" charset="0"/>
                <a:cs typeface="Times New Roman" pitchFamily="18" charset="0"/>
              </a:rPr>
              <a:t>Pinto, Dominique Costa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smtClean="0"/>
              <a:t>O que é a Química </a:t>
            </a:r>
            <a:r>
              <a:rPr lang="pt-PT" dirty="0"/>
              <a:t>Verde?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269" y="1697608"/>
            <a:ext cx="6222995" cy="446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025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smtClean="0"/>
              <a:t>O que é a Química </a:t>
            </a:r>
            <a:r>
              <a:rPr lang="pt-PT" dirty="0"/>
              <a:t>Verde?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269" y="1697608"/>
            <a:ext cx="6222995" cy="446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48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smtClean="0"/>
              <a:t>O que é a Química </a:t>
            </a:r>
            <a:r>
              <a:rPr lang="pt-PT" dirty="0"/>
              <a:t>Verde?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269" y="1697608"/>
            <a:ext cx="6222995" cy="446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432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smtClean="0"/>
              <a:t>O que é a Química </a:t>
            </a:r>
            <a:r>
              <a:rPr lang="pt-PT" dirty="0"/>
              <a:t>Verde?</a:t>
            </a:r>
          </a:p>
        </p:txBody>
      </p:sp>
      <p:sp>
        <p:nvSpPr>
          <p:cNvPr id="19" name="Rectângulo 7"/>
          <p:cNvSpPr/>
          <p:nvPr/>
        </p:nvSpPr>
        <p:spPr>
          <a:xfrm>
            <a:off x="2501770" y="1664804"/>
            <a:ext cx="4140460" cy="115212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>
              <a:lnSpc>
                <a:spcPct val="50000"/>
              </a:lnSpc>
            </a:pPr>
            <a:r>
              <a:rPr lang="pt-PT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Química Verde (QV)</a:t>
            </a:r>
            <a:endParaRPr lang="pt-PT" sz="24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532" y="3465004"/>
            <a:ext cx="846094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Prática da química, nomeadamente da Química Industrial, com objetivos de obter </a:t>
            </a:r>
            <a:r>
              <a:rPr lang="pt-PT" sz="2400" i="1" dirty="0" smtClean="0">
                <a:solidFill>
                  <a:srgbClr val="006400"/>
                </a:solidFill>
                <a:latin typeface="Times New Roman" pitchFamily="18" charset="0"/>
                <a:cs typeface="Times New Roman" pitchFamily="18" charset="0"/>
              </a:rPr>
              <a:t>à priori</a:t>
            </a: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400" b="1" dirty="0" smtClean="0">
                <a:latin typeface="Times New Roman" pitchFamily="18" charset="0"/>
                <a:cs typeface="Times New Roman" pitchFamily="18" charset="0"/>
              </a:rPr>
              <a:t>proteção intencional do ambiente</a:t>
            </a: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 e da </a:t>
            </a:r>
            <a:r>
              <a:rPr lang="pt-PT" sz="2400" b="1" dirty="0" smtClean="0">
                <a:latin typeface="Times New Roman" pitchFamily="18" charset="0"/>
                <a:cs typeface="Times New Roman" pitchFamily="18" charset="0"/>
              </a:rPr>
              <a:t>saúde da biosfera</a:t>
            </a: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, incluindo os humanos.</a:t>
            </a:r>
          </a:p>
        </p:txBody>
      </p:sp>
    </p:spTree>
    <p:extLst>
      <p:ext uri="{BB962C8B-B14F-4D97-AF65-F5344CB8AC3E}">
        <p14:creationId xmlns:p14="http://schemas.microsoft.com/office/powerpoint/2010/main" xmlns="" val="353396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smtClean="0"/>
              <a:t>O que é a Química </a:t>
            </a:r>
            <a:r>
              <a:rPr lang="pt-PT" dirty="0"/>
              <a:t>Verde?</a:t>
            </a:r>
          </a:p>
        </p:txBody>
      </p:sp>
      <p:sp>
        <p:nvSpPr>
          <p:cNvPr id="19" name="Rectângulo 7"/>
          <p:cNvSpPr/>
          <p:nvPr/>
        </p:nvSpPr>
        <p:spPr>
          <a:xfrm>
            <a:off x="1241630" y="1484784"/>
            <a:ext cx="6660740" cy="115212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>
              <a:lnSpc>
                <a:spcPct val="50000"/>
              </a:lnSpc>
            </a:pPr>
            <a:r>
              <a:rPr lang="pt-PT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Objetivos da </a:t>
            </a:r>
            <a:r>
              <a:rPr lang="pt-PT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Química Verde e Sustentável</a:t>
            </a:r>
            <a:endParaRPr lang="pt-PT" sz="24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ângulo 7"/>
          <p:cNvSpPr/>
          <p:nvPr/>
        </p:nvSpPr>
        <p:spPr>
          <a:xfrm>
            <a:off x="179512" y="2924944"/>
            <a:ext cx="8748972" cy="298833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342900" indent="-342900" algn="just">
              <a:lnSpc>
                <a:spcPct val="130000"/>
              </a:lnSpc>
              <a:buFontTx/>
              <a:buChar char="-"/>
            </a:pPr>
            <a:r>
              <a:rPr lang="pt-PT" sz="2000" b="1" dirty="0" smtClean="0">
                <a:latin typeface="Times New Roman"/>
                <a:cs typeface="Times New Roman"/>
              </a:rPr>
              <a:t>Fabricar</a:t>
            </a:r>
            <a:r>
              <a:rPr lang="pt-PT" sz="2000" dirty="0" smtClean="0">
                <a:latin typeface="Times New Roman"/>
                <a:cs typeface="Times New Roman"/>
              </a:rPr>
              <a:t> e </a:t>
            </a:r>
            <a:r>
              <a:rPr lang="pt-PT" sz="2000" b="1" dirty="0" smtClean="0">
                <a:latin typeface="Times New Roman"/>
                <a:cs typeface="Times New Roman"/>
              </a:rPr>
              <a:t>lançar</a:t>
            </a:r>
            <a:r>
              <a:rPr lang="pt-PT" sz="2000" dirty="0" smtClean="0">
                <a:latin typeface="Times New Roman"/>
                <a:cs typeface="Times New Roman"/>
              </a:rPr>
              <a:t> no mercado apenas </a:t>
            </a:r>
            <a:r>
              <a:rPr lang="pt-PT" sz="2000" b="1" dirty="0" smtClean="0">
                <a:latin typeface="Times New Roman"/>
                <a:cs typeface="Times New Roman"/>
              </a:rPr>
              <a:t>substâncias</a:t>
            </a:r>
            <a:r>
              <a:rPr lang="pt-PT" sz="2000" dirty="0" smtClean="0">
                <a:latin typeface="Times New Roman"/>
                <a:cs typeface="Times New Roman"/>
              </a:rPr>
              <a:t> que </a:t>
            </a:r>
            <a:r>
              <a:rPr lang="pt-PT" sz="2000" b="1" dirty="0" smtClean="0">
                <a:latin typeface="Times New Roman"/>
                <a:cs typeface="Times New Roman"/>
              </a:rPr>
              <a:t>não</a:t>
            </a:r>
            <a:r>
              <a:rPr lang="pt-PT" sz="2000" dirty="0" smtClean="0">
                <a:latin typeface="Times New Roman"/>
                <a:cs typeface="Times New Roman"/>
              </a:rPr>
              <a:t> sejam </a:t>
            </a:r>
            <a:r>
              <a:rPr lang="pt-PT" sz="2000" b="1" dirty="0" smtClean="0">
                <a:latin typeface="Times New Roman"/>
                <a:cs typeface="Times New Roman"/>
              </a:rPr>
              <a:t>nocivas</a:t>
            </a:r>
            <a:r>
              <a:rPr lang="pt-PT" sz="2000" dirty="0" smtClean="0">
                <a:latin typeface="Times New Roman"/>
                <a:cs typeface="Times New Roman"/>
              </a:rPr>
              <a:t> para a </a:t>
            </a:r>
            <a:r>
              <a:rPr lang="pt-PT" sz="2000" b="1" dirty="0" smtClean="0">
                <a:latin typeface="Times New Roman"/>
                <a:cs typeface="Times New Roman"/>
              </a:rPr>
              <a:t>saúde humana </a:t>
            </a:r>
            <a:r>
              <a:rPr lang="pt-PT" sz="2000" dirty="0" smtClean="0">
                <a:latin typeface="Times New Roman"/>
                <a:cs typeface="Times New Roman"/>
              </a:rPr>
              <a:t>e dos restantes </a:t>
            </a:r>
            <a:r>
              <a:rPr lang="pt-PT" sz="2000" b="1" dirty="0" smtClean="0">
                <a:latin typeface="Times New Roman"/>
                <a:cs typeface="Times New Roman"/>
              </a:rPr>
              <a:t>seres vivos</a:t>
            </a:r>
            <a:r>
              <a:rPr lang="pt-PT" sz="2000" dirty="0" smtClean="0">
                <a:latin typeface="Times New Roman"/>
                <a:cs typeface="Times New Roman"/>
              </a:rPr>
              <a:t>, e que não deteriorem o </a:t>
            </a:r>
            <a:r>
              <a:rPr lang="pt-PT" sz="2000" b="1" dirty="0" smtClean="0">
                <a:latin typeface="Times New Roman"/>
                <a:cs typeface="Times New Roman"/>
              </a:rPr>
              <a:t>ambiente</a:t>
            </a:r>
            <a:r>
              <a:rPr lang="pt-PT" sz="2000" dirty="0" smtClean="0">
                <a:latin typeface="Times New Roman"/>
                <a:cs typeface="Times New Roman"/>
              </a:rPr>
              <a:t>;</a:t>
            </a:r>
          </a:p>
          <a:p>
            <a:pPr marL="342900" indent="-342900" algn="just">
              <a:lnSpc>
                <a:spcPct val="130000"/>
              </a:lnSpc>
              <a:buFontTx/>
              <a:buChar char="-"/>
            </a:pPr>
            <a:endParaRPr lang="pt-PT" sz="2000" dirty="0">
              <a:latin typeface="Times New Roman"/>
              <a:cs typeface="Times New Roman"/>
            </a:endParaRPr>
          </a:p>
          <a:p>
            <a:pPr marL="342900" indent="-342900" algn="just">
              <a:lnSpc>
                <a:spcPct val="130000"/>
              </a:lnSpc>
              <a:buFontTx/>
              <a:buChar char="-"/>
            </a:pPr>
            <a:r>
              <a:rPr lang="pt-PT" sz="2000" dirty="0" smtClean="0">
                <a:latin typeface="Times New Roman"/>
                <a:cs typeface="Times New Roman"/>
              </a:rPr>
              <a:t>Usar </a:t>
            </a:r>
            <a:r>
              <a:rPr lang="pt-PT" sz="2000" b="1" dirty="0">
                <a:latin typeface="Times New Roman"/>
                <a:cs typeface="Times New Roman"/>
              </a:rPr>
              <a:t>processos</a:t>
            </a:r>
            <a:r>
              <a:rPr lang="pt-PT" sz="2000" dirty="0">
                <a:latin typeface="Times New Roman"/>
                <a:cs typeface="Times New Roman"/>
              </a:rPr>
              <a:t> de fabrico de substâncias que </a:t>
            </a:r>
            <a:r>
              <a:rPr lang="pt-PT" sz="2000" b="1" dirty="0">
                <a:latin typeface="Times New Roman"/>
                <a:cs typeface="Times New Roman"/>
              </a:rPr>
              <a:t>não dispersem poluentes </a:t>
            </a:r>
            <a:r>
              <a:rPr lang="pt-PT" sz="2000" dirty="0">
                <a:latin typeface="Times New Roman"/>
                <a:cs typeface="Times New Roman"/>
              </a:rPr>
              <a:t>nem produzam </a:t>
            </a:r>
            <a:r>
              <a:rPr lang="pt-PT" sz="2000" b="1" dirty="0">
                <a:latin typeface="Times New Roman"/>
                <a:cs typeface="Times New Roman"/>
              </a:rPr>
              <a:t>resíduos tóxicos</a:t>
            </a:r>
            <a:r>
              <a:rPr lang="pt-PT" sz="2000" dirty="0">
                <a:latin typeface="Times New Roman"/>
                <a:cs typeface="Times New Roman"/>
              </a:rPr>
              <a:t>, que acabam quase sempre por ter de ser depostos no </a:t>
            </a:r>
            <a:r>
              <a:rPr lang="pt-PT" sz="2000" b="1" dirty="0" smtClean="0">
                <a:latin typeface="Times New Roman"/>
                <a:cs typeface="Times New Roman"/>
              </a:rPr>
              <a:t>ambiente</a:t>
            </a:r>
            <a:r>
              <a:rPr lang="pt-PT" sz="2000" dirty="0" smtClean="0">
                <a:latin typeface="Times New Roman"/>
                <a:cs typeface="Times New Roman"/>
              </a:rPr>
              <a:t>;</a:t>
            </a:r>
            <a:endParaRPr lang="pt-PT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91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smtClean="0"/>
              <a:t>O que é a Química </a:t>
            </a:r>
            <a:r>
              <a:rPr lang="pt-PT" dirty="0"/>
              <a:t>Verde?</a:t>
            </a:r>
          </a:p>
        </p:txBody>
      </p:sp>
      <p:sp>
        <p:nvSpPr>
          <p:cNvPr id="5" name="Rectângulo 7"/>
          <p:cNvSpPr/>
          <p:nvPr/>
        </p:nvSpPr>
        <p:spPr>
          <a:xfrm>
            <a:off x="179512" y="2996952"/>
            <a:ext cx="8748972" cy="298833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342900" indent="-342900" algn="just">
              <a:lnSpc>
                <a:spcPct val="130000"/>
              </a:lnSpc>
              <a:buFontTx/>
              <a:buChar char="-"/>
            </a:pPr>
            <a:r>
              <a:rPr lang="pt-PT" sz="2000" dirty="0" smtClean="0">
                <a:latin typeface="Times New Roman"/>
                <a:cs typeface="Times New Roman"/>
              </a:rPr>
              <a:t>Usar </a:t>
            </a:r>
            <a:r>
              <a:rPr lang="pt-PT" sz="2000" dirty="0">
                <a:latin typeface="Times New Roman"/>
                <a:cs typeface="Times New Roman"/>
              </a:rPr>
              <a:t>preferencialmente como </a:t>
            </a:r>
            <a:r>
              <a:rPr lang="pt-PT" sz="2000" b="1" dirty="0">
                <a:latin typeface="Times New Roman"/>
                <a:cs typeface="Times New Roman"/>
              </a:rPr>
              <a:t>matérias primas </a:t>
            </a:r>
            <a:r>
              <a:rPr lang="pt-PT" sz="2000" dirty="0">
                <a:latin typeface="Times New Roman"/>
                <a:cs typeface="Times New Roman"/>
              </a:rPr>
              <a:t>substâncias provenientes de </a:t>
            </a:r>
            <a:r>
              <a:rPr lang="pt-PT" sz="2000" b="1" dirty="0">
                <a:latin typeface="Times New Roman"/>
                <a:cs typeface="Times New Roman"/>
              </a:rPr>
              <a:t>recursos naturais renováveis</a:t>
            </a:r>
            <a:r>
              <a:rPr lang="pt-PT" sz="2000" dirty="0">
                <a:latin typeface="Times New Roman"/>
                <a:cs typeface="Times New Roman"/>
              </a:rPr>
              <a:t>, de modo a poupar os recursos não renováveis;</a:t>
            </a:r>
            <a:br>
              <a:rPr lang="pt-PT" sz="2000" dirty="0">
                <a:latin typeface="Times New Roman"/>
                <a:cs typeface="Times New Roman"/>
              </a:rPr>
            </a:br>
            <a:endParaRPr lang="pt-PT" sz="2000" dirty="0">
              <a:latin typeface="Times New Roman"/>
              <a:cs typeface="Times New Roman"/>
            </a:endParaRPr>
          </a:p>
          <a:p>
            <a:pPr marL="342900" indent="-342900" algn="just">
              <a:lnSpc>
                <a:spcPct val="130000"/>
              </a:lnSpc>
              <a:buFontTx/>
              <a:buChar char="-"/>
            </a:pPr>
            <a:r>
              <a:rPr lang="pt-PT" sz="2000" dirty="0" smtClean="0">
                <a:latin typeface="Times New Roman"/>
                <a:cs typeface="Times New Roman"/>
              </a:rPr>
              <a:t>Usar </a:t>
            </a:r>
            <a:r>
              <a:rPr lang="pt-PT" sz="2000" dirty="0">
                <a:latin typeface="Times New Roman"/>
                <a:cs typeface="Times New Roman"/>
              </a:rPr>
              <a:t>preferencialmente </a:t>
            </a:r>
            <a:r>
              <a:rPr lang="pt-PT" sz="2000" b="1" dirty="0">
                <a:latin typeface="Times New Roman"/>
                <a:cs typeface="Times New Roman"/>
              </a:rPr>
              <a:t>energias </a:t>
            </a:r>
            <a:r>
              <a:rPr lang="pt-PT" sz="2000" b="1" dirty="0" smtClean="0">
                <a:latin typeface="Times New Roman"/>
                <a:cs typeface="Times New Roman"/>
              </a:rPr>
              <a:t>renováveis</a:t>
            </a:r>
            <a:r>
              <a:rPr lang="pt-PT" sz="2000" dirty="0" smtClean="0">
                <a:latin typeface="Times New Roman"/>
                <a:cs typeface="Times New Roman"/>
              </a:rPr>
              <a:t>;</a:t>
            </a:r>
          </a:p>
          <a:p>
            <a:pPr marL="342900" indent="-342900" algn="just">
              <a:lnSpc>
                <a:spcPct val="130000"/>
              </a:lnSpc>
              <a:buFontTx/>
              <a:buChar char="-"/>
            </a:pPr>
            <a:endParaRPr lang="pt-PT" sz="2000" dirty="0">
              <a:latin typeface="Times New Roman"/>
              <a:cs typeface="Times New Roman"/>
            </a:endParaRPr>
          </a:p>
          <a:p>
            <a:pPr marL="342900" indent="-342900" algn="just">
              <a:lnSpc>
                <a:spcPct val="130000"/>
              </a:lnSpc>
              <a:buFontTx/>
              <a:buChar char="-"/>
            </a:pPr>
            <a:r>
              <a:rPr lang="pt-PT" sz="2000" b="1" dirty="0" smtClean="0">
                <a:latin typeface="Times New Roman"/>
                <a:cs typeface="Times New Roman"/>
              </a:rPr>
              <a:t>Usar</a:t>
            </a:r>
            <a:r>
              <a:rPr lang="pt-PT" sz="2000" dirty="0" smtClean="0">
                <a:latin typeface="Times New Roman"/>
                <a:cs typeface="Times New Roman"/>
              </a:rPr>
              <a:t> como matérias primas para a produção de substâncias </a:t>
            </a:r>
            <a:r>
              <a:rPr lang="pt-PT" sz="2000" b="1" dirty="0" smtClean="0">
                <a:latin typeface="Times New Roman"/>
                <a:cs typeface="Times New Roman"/>
              </a:rPr>
              <a:t>os resíduos formados</a:t>
            </a:r>
            <a:r>
              <a:rPr lang="pt-PT" sz="2000" dirty="0" smtClean="0">
                <a:latin typeface="Times New Roman"/>
                <a:cs typeface="Times New Roman"/>
              </a:rPr>
              <a:t> na preparação de outros compostos.</a:t>
            </a:r>
            <a:endParaRPr lang="pt-PT" sz="2000" dirty="0">
              <a:latin typeface="Times New Roman"/>
              <a:cs typeface="Times New Roman"/>
            </a:endParaRPr>
          </a:p>
        </p:txBody>
      </p:sp>
      <p:sp>
        <p:nvSpPr>
          <p:cNvPr id="6" name="Rectângulo 7"/>
          <p:cNvSpPr/>
          <p:nvPr/>
        </p:nvSpPr>
        <p:spPr>
          <a:xfrm>
            <a:off x="1241630" y="1484784"/>
            <a:ext cx="6660740" cy="115212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>
              <a:lnSpc>
                <a:spcPct val="50000"/>
              </a:lnSpc>
            </a:pPr>
            <a:r>
              <a:rPr lang="pt-PT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Objetivos da </a:t>
            </a:r>
            <a:r>
              <a:rPr lang="pt-PT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Química Verde e Sustentável</a:t>
            </a:r>
            <a:endParaRPr lang="pt-PT" sz="24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632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smtClean="0"/>
              <a:t>O que é a Química </a:t>
            </a:r>
            <a:r>
              <a:rPr lang="pt-PT" dirty="0"/>
              <a:t>Verde?</a:t>
            </a:r>
          </a:p>
        </p:txBody>
      </p:sp>
      <p:sp>
        <p:nvSpPr>
          <p:cNvPr id="6" name="Rectângulo 7"/>
          <p:cNvSpPr/>
          <p:nvPr/>
        </p:nvSpPr>
        <p:spPr>
          <a:xfrm>
            <a:off x="1241630" y="1484784"/>
            <a:ext cx="6660740" cy="115212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>
              <a:lnSpc>
                <a:spcPct val="50000"/>
              </a:lnSpc>
            </a:pPr>
            <a:r>
              <a:rPr lang="pt-PT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Objetivos da </a:t>
            </a:r>
            <a:r>
              <a:rPr lang="pt-PT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Química Verde e Sustentável</a:t>
            </a:r>
            <a:endParaRPr lang="pt-PT" sz="24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" name="Isosceles Triangle 1"/>
          <p:cNvSpPr/>
          <p:nvPr/>
        </p:nvSpPr>
        <p:spPr>
          <a:xfrm rot="2372898">
            <a:off x="3399092" y="3107418"/>
            <a:ext cx="2782588" cy="2056254"/>
          </a:xfrm>
          <a:prstGeom prst="triangl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TextBox 2"/>
          <p:cNvSpPr txBox="1"/>
          <p:nvPr/>
        </p:nvSpPr>
        <p:spPr>
          <a:xfrm>
            <a:off x="5367194" y="2746665"/>
            <a:ext cx="1924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CRESCIMENTO</a:t>
            </a:r>
          </a:p>
          <a:p>
            <a:pPr algn="ctr"/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ECONÓMICO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8089" y="3753036"/>
            <a:ext cx="1832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PROTEÇÃO</a:t>
            </a:r>
          </a:p>
          <a:p>
            <a:pPr algn="ctr"/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DO AMBIENTE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9182" y="5769260"/>
            <a:ext cx="2553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DESENVOLVIMENTO</a:t>
            </a:r>
          </a:p>
          <a:p>
            <a:pPr algn="ctr"/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HUMANO</a:t>
            </a:r>
          </a:p>
        </p:txBody>
      </p:sp>
    </p:spTree>
    <p:extLst>
      <p:ext uri="{BB962C8B-B14F-4D97-AF65-F5344CB8AC3E}">
        <p14:creationId xmlns:p14="http://schemas.microsoft.com/office/powerpoint/2010/main" xmlns="" val="280555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smtClean="0"/>
              <a:t>Os doze princípios da Química Verde</a:t>
            </a:r>
            <a:endParaRPr lang="pt-PT" dirty="0"/>
          </a:p>
        </p:txBody>
      </p:sp>
      <p:sp>
        <p:nvSpPr>
          <p:cNvPr id="8" name="TextBox 7"/>
          <p:cNvSpPr txBox="1"/>
          <p:nvPr/>
        </p:nvSpPr>
        <p:spPr>
          <a:xfrm>
            <a:off x="4176041" y="1304764"/>
            <a:ext cx="75599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pt-PT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6176" y="2420888"/>
            <a:ext cx="755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PT" sz="2800" b="1" dirty="0" smtClean="0">
                <a:latin typeface="Times New Roman"/>
                <a:cs typeface="Times New Roman"/>
              </a:rPr>
              <a:t>P3</a:t>
            </a:r>
            <a:endParaRPr lang="pt-PT" sz="2800" b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0297" y="3609020"/>
            <a:ext cx="755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PT" sz="2800" b="1" dirty="0" smtClean="0">
                <a:latin typeface="Times New Roman"/>
                <a:cs typeface="Times New Roman"/>
              </a:rPr>
              <a:t>P4</a:t>
            </a:r>
            <a:endParaRPr lang="pt-PT" sz="2800" b="1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2180" y="4813992"/>
            <a:ext cx="755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PT" sz="2800" b="1" dirty="0" smtClean="0">
                <a:latin typeface="Times New Roman"/>
                <a:cs typeface="Times New Roman"/>
              </a:rPr>
              <a:t>P5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00092" y="5625244"/>
            <a:ext cx="755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PT" sz="2800" b="1" dirty="0" smtClean="0">
                <a:latin typeface="Times New Roman"/>
                <a:cs typeface="Times New Roman"/>
              </a:rPr>
              <a:t>P6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00092" y="1628800"/>
            <a:ext cx="755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PT" sz="2800" b="1" dirty="0" smtClean="0">
                <a:latin typeface="Times New Roman"/>
                <a:cs typeface="Times New Roman"/>
              </a:rPr>
              <a:t>P2</a:t>
            </a:r>
          </a:p>
        </p:txBody>
      </p:sp>
      <p:sp>
        <p:nvSpPr>
          <p:cNvPr id="3" name="12-Point Star 2"/>
          <p:cNvSpPr/>
          <p:nvPr/>
        </p:nvSpPr>
        <p:spPr>
          <a:xfrm>
            <a:off x="2537774" y="1916832"/>
            <a:ext cx="3996444" cy="3996444"/>
          </a:xfrm>
          <a:prstGeom prst="star12">
            <a:avLst>
              <a:gd name="adj" fmla="val 35198"/>
            </a:avLst>
          </a:prstGeom>
          <a:noFill/>
          <a:ln w="57150" cmpd="sng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solidFill>
                  <a:srgbClr val="006400"/>
                </a:solidFill>
                <a:latin typeface="Arial"/>
                <a:cs typeface="Arial"/>
              </a:rPr>
              <a:t>Princípios da QV</a:t>
            </a:r>
            <a:endParaRPr lang="pt-PT" sz="2800" b="1" dirty="0">
              <a:solidFill>
                <a:srgbClr val="006400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76041" y="5966120"/>
            <a:ext cx="75599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pt-PT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15801" y="2420888"/>
            <a:ext cx="755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pt-PT" sz="2800" b="1" dirty="0" smtClean="0">
                <a:latin typeface="Times New Roman"/>
                <a:cs typeface="Times New Roman"/>
              </a:rPr>
              <a:t>P11</a:t>
            </a:r>
            <a:endParaRPr lang="pt-PT" sz="2800" b="1" dirty="0"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91680" y="3609020"/>
            <a:ext cx="755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pt-PT" sz="2800" b="1" dirty="0" smtClean="0">
                <a:latin typeface="Times New Roman"/>
                <a:cs typeface="Times New Roman"/>
              </a:rPr>
              <a:t>P10</a:t>
            </a:r>
            <a:endParaRPr lang="pt-PT" sz="2800" b="1" dirty="0"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79797" y="4813992"/>
            <a:ext cx="755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pt-PT" sz="2800" b="1" dirty="0" smtClean="0">
                <a:latin typeface="Times New Roman"/>
                <a:cs typeface="Times New Roman"/>
              </a:rPr>
              <a:t>P9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71885" y="5625244"/>
            <a:ext cx="755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pt-PT" sz="2800" b="1" dirty="0" smtClean="0">
                <a:latin typeface="Times New Roman"/>
                <a:cs typeface="Times New Roman"/>
              </a:rPr>
              <a:t>P8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71885" y="1628800"/>
            <a:ext cx="755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pt-PT" sz="2800" b="1" dirty="0" smtClean="0">
                <a:latin typeface="Times New Roman"/>
                <a:cs typeface="Times New Roman"/>
              </a:rPr>
              <a:t>P12</a:t>
            </a:r>
          </a:p>
        </p:txBody>
      </p:sp>
    </p:spTree>
    <p:extLst>
      <p:ext uri="{BB962C8B-B14F-4D97-AF65-F5344CB8AC3E}">
        <p14:creationId xmlns:p14="http://schemas.microsoft.com/office/powerpoint/2010/main" xmlns="" val="13798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smtClean="0"/>
              <a:t>Os doze princípios da Química Verde</a:t>
            </a:r>
            <a:endParaRPr lang="pt-PT" dirty="0"/>
          </a:p>
        </p:txBody>
      </p:sp>
      <p:sp>
        <p:nvSpPr>
          <p:cNvPr id="22" name="Rectangle 21"/>
          <p:cNvSpPr/>
          <p:nvPr/>
        </p:nvSpPr>
        <p:spPr>
          <a:xfrm>
            <a:off x="359532" y="2096852"/>
            <a:ext cx="8424936" cy="118813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TextBox 22"/>
          <p:cNvSpPr txBox="1"/>
          <p:nvPr/>
        </p:nvSpPr>
        <p:spPr>
          <a:xfrm>
            <a:off x="359532" y="1448780"/>
            <a:ext cx="3648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P1 - PREVENÇÃO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2621" y="2204864"/>
            <a:ext cx="779875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É melhor </a:t>
            </a:r>
            <a:r>
              <a:rPr lang="pt-PT" sz="2000" b="1" dirty="0">
                <a:latin typeface="Times New Roman" pitchFamily="18" charset="0"/>
                <a:cs typeface="Times New Roman" pitchFamily="18" charset="0"/>
              </a:rPr>
              <a:t>prevenir a formação de resíduos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do que ter de tratá-los, depois de se terem criado, para </a:t>
            </a:r>
            <a:r>
              <a:rPr lang="pt-PT" sz="2000" b="1" dirty="0">
                <a:latin typeface="Times New Roman" pitchFamily="18" charset="0"/>
                <a:cs typeface="Times New Roman" pitchFamily="18" charset="0"/>
              </a:rPr>
              <a:t>eliminar as suas propriedades </a:t>
            </a:r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tóxicas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395536" y="4545124"/>
            <a:ext cx="2438400" cy="830997"/>
          </a:xfrm>
          <a:prstGeom prst="rect">
            <a:avLst/>
          </a:prstGeom>
          <a:ln w="3175" cmpd="sng">
            <a:solidFill>
              <a:schemeClr val="tx1"/>
            </a:solidFill>
            <a:prstDash val="solid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tx1"/>
                </a:solidFill>
                <a:latin typeface="Arial"/>
                <a:cs typeface="Arial"/>
              </a:rPr>
              <a:t>Processo</a:t>
            </a:r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/>
                <a:cs typeface="Arial"/>
              </a:rPr>
              <a:t>Químico</a:t>
            </a:r>
            <a:endParaRPr lang="en-US" sz="2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27" name="Conexão recta unidireccional 12"/>
          <p:cNvCxnSpPr>
            <a:stCxn id="25" idx="3"/>
          </p:cNvCxnSpPr>
          <p:nvPr/>
        </p:nvCxnSpPr>
        <p:spPr>
          <a:xfrm flipV="1">
            <a:off x="2833936" y="4411569"/>
            <a:ext cx="2674168" cy="54905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xão recta unidireccional 13"/>
          <p:cNvCxnSpPr>
            <a:stCxn id="25" idx="3"/>
            <a:endCxn id="30" idx="1"/>
          </p:cNvCxnSpPr>
          <p:nvPr/>
        </p:nvCxnSpPr>
        <p:spPr>
          <a:xfrm>
            <a:off x="2833936" y="4960623"/>
            <a:ext cx="2674168" cy="105108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14"/>
          <p:cNvSpPr txBox="1"/>
          <p:nvPr/>
        </p:nvSpPr>
        <p:spPr>
          <a:xfrm>
            <a:off x="3851920" y="3825044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600" dirty="0" smtClean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lang="pt-PT" sz="9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0" name="CaixaDeTexto 15"/>
          <p:cNvSpPr txBox="1"/>
          <p:nvPr/>
        </p:nvSpPr>
        <p:spPr>
          <a:xfrm>
            <a:off x="5508104" y="575009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00B050"/>
                </a:solidFill>
                <a:latin typeface="Arial"/>
                <a:cs typeface="Arial"/>
              </a:rPr>
              <a:t>SEM RESÍDUOS</a:t>
            </a:r>
            <a:endParaRPr lang="pt-PT" sz="28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2" name="CaixaDeTexto 15"/>
          <p:cNvSpPr txBox="1"/>
          <p:nvPr/>
        </p:nvSpPr>
        <p:spPr>
          <a:xfrm>
            <a:off x="5580112" y="3951057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00B050"/>
                </a:solidFill>
                <a:latin typeface="Arial"/>
                <a:cs typeface="Arial"/>
              </a:rPr>
              <a:t>FORMAÇÃO DE RESÍDUOS</a:t>
            </a:r>
            <a:endParaRPr lang="pt-PT" sz="28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828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smtClean="0"/>
              <a:t>Os doze princípios da Química Verde</a:t>
            </a:r>
            <a:endParaRPr lang="pt-PT" dirty="0"/>
          </a:p>
        </p:txBody>
      </p:sp>
      <p:sp>
        <p:nvSpPr>
          <p:cNvPr id="12" name="Rectângulo 3"/>
          <p:cNvSpPr/>
          <p:nvPr/>
        </p:nvSpPr>
        <p:spPr>
          <a:xfrm>
            <a:off x="467544" y="1388966"/>
            <a:ext cx="8208912" cy="707886"/>
          </a:xfrm>
          <a:prstGeom prst="rect">
            <a:avLst/>
          </a:prstGeom>
          <a:ln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tx1"/>
                </a:solidFill>
              </a:rPr>
              <a:t>A economia portuguesa gerou em 2008 , cerca de </a:t>
            </a:r>
            <a:r>
              <a:rPr lang="pt-PT" sz="2000" b="1" dirty="0" smtClean="0">
                <a:solidFill>
                  <a:srgbClr val="FF0000"/>
                </a:solidFill>
              </a:rPr>
              <a:t>324 000 toneladas</a:t>
            </a:r>
            <a:r>
              <a:rPr lang="pt-PT" sz="2000" b="1" dirty="0" smtClean="0">
                <a:solidFill>
                  <a:schemeClr val="tx1"/>
                </a:solidFill>
              </a:rPr>
              <a:t> de </a:t>
            </a:r>
            <a:r>
              <a:rPr lang="pt-PT" sz="2000" b="1" dirty="0" smtClean="0">
                <a:solidFill>
                  <a:srgbClr val="FF0000"/>
                </a:solidFill>
              </a:rPr>
              <a:t>resíduos</a:t>
            </a:r>
            <a:r>
              <a:rPr lang="pt-PT" sz="2000" b="1" dirty="0" smtClean="0">
                <a:solidFill>
                  <a:schemeClr val="tx1"/>
                </a:solidFill>
              </a:rPr>
              <a:t>. </a:t>
            </a:r>
            <a:endParaRPr lang="pt-PT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4" name="Gráfico 16"/>
          <p:cNvGraphicFramePr/>
          <p:nvPr>
            <p:extLst>
              <p:ext uri="{D42A27DB-BD31-4B8C-83A1-F6EECF244321}">
                <p14:modId xmlns:p14="http://schemas.microsoft.com/office/powerpoint/2010/main" xmlns="" val="3742855158"/>
              </p:ext>
            </p:extLst>
          </p:nvPr>
        </p:nvGraphicFramePr>
        <p:xfrm>
          <a:off x="1619672" y="2420888"/>
          <a:ext cx="581062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28129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/>
              <a:t>Quando surgiu a postura Química Verde?</a:t>
            </a:r>
          </a:p>
        </p:txBody>
      </p:sp>
      <p:sp>
        <p:nvSpPr>
          <p:cNvPr id="5" name="Rectângulo 7"/>
          <p:cNvSpPr/>
          <p:nvPr/>
        </p:nvSpPr>
        <p:spPr>
          <a:xfrm>
            <a:off x="2825806" y="2348880"/>
            <a:ext cx="3492388" cy="136815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pt-PT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nascimento da</a:t>
            </a:r>
          </a:p>
          <a:p>
            <a:pPr algn="ctr"/>
            <a:endParaRPr lang="pt-PT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/>
            <a:r>
              <a:rPr lang="pt-PT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Química Verde (QV)</a:t>
            </a:r>
            <a:endParaRPr lang="pt-PT" sz="20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2" descr="http://www.climaticoanalysis.org/wp-content/uploads/2009/03/epa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7924" y="4927824"/>
            <a:ext cx="1368152" cy="1491166"/>
          </a:xfrm>
          <a:prstGeom prst="rect">
            <a:avLst/>
          </a:prstGeom>
          <a:noFill/>
        </p:spPr>
      </p:pic>
      <p:sp>
        <p:nvSpPr>
          <p:cNvPr id="8" name="Rectângulo 7"/>
          <p:cNvSpPr/>
          <p:nvPr/>
        </p:nvSpPr>
        <p:spPr>
          <a:xfrm>
            <a:off x="647564" y="1232756"/>
            <a:ext cx="2232248" cy="791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pt-PT" sz="3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1991</a:t>
            </a:r>
          </a:p>
        </p:txBody>
      </p:sp>
      <p:sp>
        <p:nvSpPr>
          <p:cNvPr id="3" name="Bent Arrow 2"/>
          <p:cNvSpPr/>
          <p:nvPr/>
        </p:nvSpPr>
        <p:spPr>
          <a:xfrm flipV="1">
            <a:off x="1619672" y="2024844"/>
            <a:ext cx="1188132" cy="1296144"/>
          </a:xfrm>
          <a:prstGeom prst="bentArrow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4077072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latin typeface="Times New Roman"/>
                <a:cs typeface="Times New Roman"/>
              </a:rPr>
              <a:t>agência de </a:t>
            </a:r>
            <a:r>
              <a:rPr lang="pt-PT" b="1" dirty="0" smtClean="0">
                <a:latin typeface="Times New Roman"/>
                <a:cs typeface="Times New Roman"/>
              </a:rPr>
              <a:t>proteção </a:t>
            </a:r>
            <a:r>
              <a:rPr lang="pt-PT" b="1" dirty="0">
                <a:latin typeface="Times New Roman"/>
                <a:cs typeface="Times New Roman"/>
              </a:rPr>
              <a:t>ambiental dos Estados Unidos da </a:t>
            </a:r>
            <a:r>
              <a:rPr lang="pt-PT" b="1" dirty="0" smtClean="0">
                <a:latin typeface="Times New Roman"/>
                <a:cs typeface="Times New Roman"/>
              </a:rPr>
              <a:t>América</a:t>
            </a:r>
          </a:p>
          <a:p>
            <a:pPr algn="ctr"/>
            <a:r>
              <a:rPr lang="pt-PT" b="1" dirty="0" smtClean="0">
                <a:latin typeface="Times New Roman"/>
                <a:cs typeface="Times New Roman"/>
              </a:rPr>
              <a:t> </a:t>
            </a:r>
            <a:r>
              <a:rPr lang="pt-PT" b="1" dirty="0">
                <a:latin typeface="Times New Roman"/>
                <a:cs typeface="Times New Roman"/>
              </a:rPr>
              <a:t>(</a:t>
            </a:r>
            <a:r>
              <a:rPr lang="pt-PT" b="1" dirty="0">
                <a:solidFill>
                  <a:srgbClr val="008000"/>
                </a:solidFill>
                <a:latin typeface="Times New Roman"/>
                <a:cs typeface="Times New Roman"/>
              </a:rPr>
              <a:t>EPA</a:t>
            </a:r>
            <a:r>
              <a:rPr lang="pt-PT" b="1" dirty="0">
                <a:latin typeface="Times New Roman"/>
                <a:cs typeface="Times New Roman"/>
              </a:rPr>
              <a:t> – </a:t>
            </a:r>
            <a:r>
              <a:rPr lang="pt-PT" b="1" i="1" dirty="0" err="1">
                <a:solidFill>
                  <a:srgbClr val="008000"/>
                </a:solidFill>
                <a:latin typeface="Times New Roman"/>
                <a:cs typeface="Times New Roman"/>
              </a:rPr>
              <a:t>E</a:t>
            </a:r>
            <a:r>
              <a:rPr lang="pt-PT" b="1" i="1" dirty="0" err="1">
                <a:latin typeface="Times New Roman"/>
                <a:cs typeface="Times New Roman"/>
              </a:rPr>
              <a:t>nvironmental</a:t>
            </a:r>
            <a:r>
              <a:rPr lang="pt-PT" b="1" i="1" dirty="0">
                <a:latin typeface="Times New Roman"/>
                <a:cs typeface="Times New Roman"/>
              </a:rPr>
              <a:t> </a:t>
            </a:r>
            <a:r>
              <a:rPr lang="pt-PT" b="1" i="1" dirty="0" err="1">
                <a:solidFill>
                  <a:srgbClr val="008000"/>
                </a:solidFill>
                <a:latin typeface="Times New Roman"/>
                <a:cs typeface="Times New Roman"/>
              </a:rPr>
              <a:t>P</a:t>
            </a:r>
            <a:r>
              <a:rPr lang="pt-PT" b="1" i="1" dirty="0" err="1">
                <a:latin typeface="Times New Roman"/>
                <a:cs typeface="Times New Roman"/>
              </a:rPr>
              <a:t>rotection</a:t>
            </a:r>
            <a:r>
              <a:rPr lang="pt-PT" b="1" i="1" dirty="0">
                <a:latin typeface="Times New Roman"/>
                <a:cs typeface="Times New Roman"/>
              </a:rPr>
              <a:t> </a:t>
            </a:r>
            <a:r>
              <a:rPr lang="pt-PT" b="1" i="1" dirty="0" err="1">
                <a:solidFill>
                  <a:srgbClr val="008000"/>
                </a:solidFill>
                <a:latin typeface="Times New Roman"/>
                <a:cs typeface="Times New Roman"/>
              </a:rPr>
              <a:t>A</a:t>
            </a:r>
            <a:r>
              <a:rPr lang="pt-PT" b="1" i="1" dirty="0" err="1">
                <a:latin typeface="Times New Roman"/>
                <a:cs typeface="Times New Roman"/>
              </a:rPr>
              <a:t>gency</a:t>
            </a:r>
            <a:r>
              <a:rPr lang="pt-PT" b="1" dirty="0">
                <a:latin typeface="Times New Roman"/>
                <a:cs typeface="Times New Roman"/>
              </a:rPr>
              <a:t>)</a:t>
            </a:r>
            <a:endParaRPr lang="pt-PT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3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smtClean="0"/>
              <a:t>Os doze princípios da Química Verde</a:t>
            </a:r>
            <a:endParaRPr lang="pt-PT" dirty="0"/>
          </a:p>
        </p:txBody>
      </p:sp>
      <p:sp>
        <p:nvSpPr>
          <p:cNvPr id="22" name="Rectangle 21"/>
          <p:cNvSpPr/>
          <p:nvPr/>
        </p:nvSpPr>
        <p:spPr>
          <a:xfrm>
            <a:off x="359532" y="1988840"/>
            <a:ext cx="8424936" cy="1404156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PT" dirty="0"/>
          </a:p>
        </p:txBody>
      </p:sp>
      <p:sp>
        <p:nvSpPr>
          <p:cNvPr id="23" name="TextBox 22"/>
          <p:cNvSpPr txBox="1"/>
          <p:nvPr/>
        </p:nvSpPr>
        <p:spPr>
          <a:xfrm>
            <a:off x="359532" y="1448780"/>
            <a:ext cx="3648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P2 – ECONOMIA ATÓMICA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5536" y="1988840"/>
            <a:ext cx="838893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Os métodos sintéticos devem ser planificados de modo a </a:t>
            </a:r>
            <a:r>
              <a:rPr lang="pt-PT" sz="2000" b="1" dirty="0">
                <a:latin typeface="Times New Roman" pitchFamily="18" charset="0"/>
                <a:cs typeface="Times New Roman" pitchFamily="18" charset="0"/>
              </a:rPr>
              <a:t>maximizar a incorporação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 no </a:t>
            </a:r>
            <a:r>
              <a:rPr lang="pt-PT" sz="2000" b="1" dirty="0">
                <a:latin typeface="Times New Roman" pitchFamily="18" charset="0"/>
                <a:cs typeface="Times New Roman" pitchFamily="18" charset="0"/>
              </a:rPr>
              <a:t>produto final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de todas as </a:t>
            </a:r>
            <a:r>
              <a:rPr lang="pt-PT" sz="2000" b="1" dirty="0">
                <a:latin typeface="Times New Roman" pitchFamily="18" charset="0"/>
                <a:cs typeface="Times New Roman" pitchFamily="18" charset="0"/>
              </a:rPr>
              <a:t>substâncias </a:t>
            </a:r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usadas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ao longo do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processo.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22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smtClean="0"/>
              <a:t>Os doze princípios da Química Verde</a:t>
            </a:r>
            <a:endParaRPr lang="pt-PT" dirty="0"/>
          </a:p>
        </p:txBody>
      </p:sp>
      <p:sp>
        <p:nvSpPr>
          <p:cNvPr id="23" name="TextBox 22"/>
          <p:cNvSpPr txBox="1"/>
          <p:nvPr/>
        </p:nvSpPr>
        <p:spPr>
          <a:xfrm>
            <a:off x="359532" y="1448780"/>
            <a:ext cx="3648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P2 – ECONOMIA ATÓMICA</a:t>
            </a:r>
          </a:p>
        </p:txBody>
      </p:sp>
      <p:graphicFrame>
        <p:nvGraphicFramePr>
          <p:cNvPr id="12" name="Objec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87578896"/>
              </p:ext>
            </p:extLst>
          </p:nvPr>
        </p:nvGraphicFramePr>
        <p:xfrm>
          <a:off x="1187624" y="4986464"/>
          <a:ext cx="5328592" cy="569912"/>
        </p:xfrm>
        <a:graphic>
          <a:graphicData uri="http://schemas.openxmlformats.org/presentationml/2006/ole">
            <p:oleObj spid="_x0000_s4170" name="Equação" r:id="rId4" imgW="2031633" imgH="228738" progId="Equation.3">
              <p:embed/>
            </p:oleObj>
          </a:graphicData>
        </a:graphic>
      </p:graphicFrame>
      <p:sp>
        <p:nvSpPr>
          <p:cNvPr id="13" name="CaixaDeTexto 11"/>
          <p:cNvSpPr txBox="1"/>
          <p:nvPr/>
        </p:nvSpPr>
        <p:spPr>
          <a:xfrm>
            <a:off x="251520" y="4437112"/>
            <a:ext cx="5688632" cy="369332"/>
          </a:xfrm>
          <a:prstGeom prst="rect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b="1" dirty="0" smtClean="0">
                <a:latin typeface="Times New Roman"/>
                <a:cs typeface="Times New Roman"/>
              </a:rPr>
              <a:t>Síntese do óxido de etileno</a:t>
            </a:r>
            <a:endParaRPr lang="pt-PT" b="1" dirty="0">
              <a:latin typeface="Times New Roman"/>
              <a:cs typeface="Times New Roman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51520" y="2087560"/>
            <a:ext cx="568863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b="1" dirty="0" smtClean="0">
                <a:latin typeface="Times New Roman"/>
                <a:cs typeface="Times New Roman"/>
              </a:rPr>
              <a:t>Síntese da sulfato de tetraaminocobre(II) monoidratado </a:t>
            </a:r>
            <a:endParaRPr lang="pt-PT" b="1" dirty="0">
              <a:latin typeface="Times New Roman"/>
              <a:cs typeface="Times New Roman"/>
            </a:endParaRPr>
          </a:p>
        </p:txBody>
      </p:sp>
      <p:pic>
        <p:nvPicPr>
          <p:cNvPr id="17" name="Imagem 20" descr="foto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42" t="25949" r="38143" b="-3795"/>
          <a:stretch>
            <a:fillRect/>
          </a:stretch>
        </p:blipFill>
        <p:spPr bwMode="auto">
          <a:xfrm>
            <a:off x="7812360" y="1988840"/>
            <a:ext cx="1224136" cy="1224136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18" name="Objec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42951226"/>
              </p:ext>
            </p:extLst>
          </p:nvPr>
        </p:nvGraphicFramePr>
        <p:xfrm>
          <a:off x="83840" y="3055938"/>
          <a:ext cx="7656512" cy="458787"/>
        </p:xfrm>
        <a:graphic>
          <a:graphicData uri="http://schemas.openxmlformats.org/presentationml/2006/ole">
            <p:oleObj spid="_x0000_s4171" name="Equation" r:id="rId6" imgW="4022640" imgH="2282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6815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smtClean="0"/>
              <a:t>Os doze princípios da Química Verde</a:t>
            </a:r>
            <a:endParaRPr lang="pt-PT" dirty="0"/>
          </a:p>
        </p:txBody>
      </p:sp>
      <p:sp>
        <p:nvSpPr>
          <p:cNvPr id="23" name="TextBox 22"/>
          <p:cNvSpPr txBox="1"/>
          <p:nvPr/>
        </p:nvSpPr>
        <p:spPr>
          <a:xfrm>
            <a:off x="359532" y="1448780"/>
            <a:ext cx="3648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P2 – ECONOMIA ATÓMICA</a:t>
            </a:r>
          </a:p>
        </p:txBody>
      </p:sp>
      <p:graphicFrame>
        <p:nvGraphicFramePr>
          <p:cNvPr id="12" name="Objec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49251621"/>
              </p:ext>
            </p:extLst>
          </p:nvPr>
        </p:nvGraphicFramePr>
        <p:xfrm>
          <a:off x="1187624" y="4986464"/>
          <a:ext cx="5328592" cy="569912"/>
        </p:xfrm>
        <a:graphic>
          <a:graphicData uri="http://schemas.openxmlformats.org/presentationml/2006/ole">
            <p:oleObj spid="_x0000_s5135" name="Equação" r:id="rId4" imgW="2031633" imgH="228738" progId="Equation.3">
              <p:embed/>
            </p:oleObj>
          </a:graphicData>
        </a:graphic>
      </p:graphicFrame>
      <p:sp>
        <p:nvSpPr>
          <p:cNvPr id="13" name="CaixaDeTexto 11"/>
          <p:cNvSpPr txBox="1"/>
          <p:nvPr/>
        </p:nvSpPr>
        <p:spPr>
          <a:xfrm>
            <a:off x="251520" y="4437112"/>
            <a:ext cx="5688632" cy="369332"/>
          </a:xfrm>
          <a:prstGeom prst="rect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b="1" dirty="0" smtClean="0">
                <a:latin typeface="Times New Roman"/>
                <a:cs typeface="Times New Roman"/>
              </a:rPr>
              <a:t>Síntese do óxido de etileno</a:t>
            </a:r>
            <a:endParaRPr lang="pt-PT" b="1" dirty="0">
              <a:latin typeface="Times New Roman"/>
              <a:cs typeface="Times New Roman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60032" y="4939722"/>
            <a:ext cx="1656184" cy="72008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CaixaDeTexto 14"/>
          <p:cNvSpPr txBox="1"/>
          <p:nvPr/>
        </p:nvSpPr>
        <p:spPr>
          <a:xfrm>
            <a:off x="2879812" y="5951021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latin typeface="Arial"/>
                <a:cs typeface="Arial"/>
              </a:rPr>
              <a:t>Incorporação de todos os átomos no produto</a:t>
            </a:r>
          </a:p>
          <a:p>
            <a:pPr algn="ctr"/>
            <a:r>
              <a:rPr lang="pt-PT" b="1" dirty="0" smtClean="0">
                <a:solidFill>
                  <a:srgbClr val="00B050"/>
                </a:solidFill>
                <a:latin typeface="Arial"/>
                <a:cs typeface="Arial"/>
              </a:rPr>
              <a:t>ELEVADA ECONOMIA ATÓMICA</a:t>
            </a:r>
            <a:endParaRPr lang="pt-PT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51520" y="2087560"/>
            <a:ext cx="568863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b="1" dirty="0" smtClean="0">
                <a:latin typeface="Times New Roman"/>
                <a:cs typeface="Times New Roman"/>
              </a:rPr>
              <a:t>Síntese da sulfato de tetraaminocobre(II) monoidratado </a:t>
            </a:r>
            <a:endParaRPr lang="pt-PT" b="1" dirty="0">
              <a:latin typeface="Times New Roman"/>
              <a:cs typeface="Times New Roman"/>
            </a:endParaRPr>
          </a:p>
        </p:txBody>
      </p:sp>
      <p:pic>
        <p:nvPicPr>
          <p:cNvPr id="17" name="Imagem 20" descr="foto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42" t="25949" r="38143" b="-3795"/>
          <a:stretch>
            <a:fillRect/>
          </a:stretch>
        </p:blipFill>
        <p:spPr bwMode="auto">
          <a:xfrm>
            <a:off x="7812360" y="1988840"/>
            <a:ext cx="1224136" cy="1224136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18" name="Objec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65555357"/>
              </p:ext>
            </p:extLst>
          </p:nvPr>
        </p:nvGraphicFramePr>
        <p:xfrm>
          <a:off x="83840" y="3055938"/>
          <a:ext cx="7656512" cy="458787"/>
        </p:xfrm>
        <a:graphic>
          <a:graphicData uri="http://schemas.openxmlformats.org/presentationml/2006/ole">
            <p:oleObj spid="_x0000_s5136" name="Equation" r:id="rId6" imgW="4022640" imgH="228240" progId="Equation.3">
              <p:embed/>
            </p:oleObj>
          </a:graphicData>
        </a:graphic>
      </p:graphicFrame>
      <p:sp>
        <p:nvSpPr>
          <p:cNvPr id="19" name="Oval 18"/>
          <p:cNvSpPr/>
          <p:nvPr/>
        </p:nvSpPr>
        <p:spPr>
          <a:xfrm>
            <a:off x="6660232" y="2924944"/>
            <a:ext cx="93610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Oval 19"/>
          <p:cNvSpPr/>
          <p:nvPr/>
        </p:nvSpPr>
        <p:spPr>
          <a:xfrm>
            <a:off x="3635896" y="2996952"/>
            <a:ext cx="2952328" cy="57606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CaixaDeTexto 24"/>
          <p:cNvSpPr txBox="1"/>
          <p:nvPr/>
        </p:nvSpPr>
        <p:spPr>
          <a:xfrm>
            <a:off x="2555776" y="3754777"/>
            <a:ext cx="6228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latin typeface="Arial"/>
                <a:cs typeface="Arial"/>
              </a:rPr>
              <a:t>Não há incorporação de todos os átomos no produto</a:t>
            </a:r>
          </a:p>
          <a:p>
            <a:pPr algn="ctr"/>
            <a:r>
              <a:rPr lang="pt-PT" b="1" dirty="0" smtClean="0">
                <a:solidFill>
                  <a:srgbClr val="FF0000"/>
                </a:solidFill>
                <a:latin typeface="Arial"/>
                <a:cs typeface="Arial"/>
              </a:rPr>
              <a:t>BAIXA ECONOMIA ATÓMICA</a:t>
            </a:r>
          </a:p>
        </p:txBody>
      </p:sp>
      <p:cxnSp>
        <p:nvCxnSpPr>
          <p:cNvPr id="31" name="Conexão recta unidireccional 29"/>
          <p:cNvCxnSpPr/>
          <p:nvPr/>
        </p:nvCxnSpPr>
        <p:spPr>
          <a:xfrm rot="5400000" flipH="1" flipV="1">
            <a:off x="5553240" y="5885770"/>
            <a:ext cx="36004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cta unidireccional 31"/>
          <p:cNvCxnSpPr>
            <a:endCxn id="19" idx="3"/>
          </p:cNvCxnSpPr>
          <p:nvPr/>
        </p:nvCxnSpPr>
        <p:spPr>
          <a:xfrm flipV="1">
            <a:off x="6336198" y="3478108"/>
            <a:ext cx="461123" cy="2749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8587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smtClean="0"/>
              <a:t>Os doze princípios da Química Verde</a:t>
            </a:r>
            <a:endParaRPr lang="pt-PT" dirty="0"/>
          </a:p>
        </p:txBody>
      </p:sp>
      <p:sp>
        <p:nvSpPr>
          <p:cNvPr id="23" name="TextBox 22"/>
          <p:cNvSpPr txBox="1"/>
          <p:nvPr/>
        </p:nvSpPr>
        <p:spPr>
          <a:xfrm>
            <a:off x="359532" y="1448780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P3 – SÍNTESES MENOS PERIGOSAS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9532" y="1988840"/>
            <a:ext cx="8424936" cy="1404156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PT" dirty="0"/>
          </a:p>
        </p:txBody>
      </p:sp>
      <p:sp>
        <p:nvSpPr>
          <p:cNvPr id="2" name="Rectangle 1"/>
          <p:cNvSpPr/>
          <p:nvPr/>
        </p:nvSpPr>
        <p:spPr>
          <a:xfrm>
            <a:off x="503548" y="2168860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dirty="0">
                <a:latin typeface="Times New Roman"/>
                <a:cs typeface="Times New Roman"/>
              </a:rPr>
              <a:t>Sempre que possível, os métodos sintéticos devem ser planificados de modo a usar e </a:t>
            </a:r>
            <a:r>
              <a:rPr lang="pt-PT" sz="2000" b="1" dirty="0">
                <a:latin typeface="Times New Roman"/>
                <a:cs typeface="Times New Roman"/>
              </a:rPr>
              <a:t>produzir substâncias não tóxicas </a:t>
            </a:r>
            <a:r>
              <a:rPr lang="pt-PT" sz="2000" dirty="0">
                <a:latin typeface="Times New Roman"/>
                <a:cs typeface="Times New Roman"/>
              </a:rPr>
              <a:t>(ou pouco tóxicas) para a </a:t>
            </a:r>
            <a:r>
              <a:rPr lang="pt-PT" sz="2000" b="1" dirty="0">
                <a:latin typeface="Times New Roman"/>
                <a:cs typeface="Times New Roman"/>
              </a:rPr>
              <a:t>saúde</a:t>
            </a:r>
            <a:r>
              <a:rPr lang="pt-PT" sz="2000" dirty="0">
                <a:latin typeface="Times New Roman"/>
                <a:cs typeface="Times New Roman"/>
              </a:rPr>
              <a:t> </a:t>
            </a:r>
            <a:r>
              <a:rPr lang="pt-PT" sz="2000" b="1" dirty="0">
                <a:latin typeface="Times New Roman"/>
                <a:cs typeface="Times New Roman"/>
              </a:rPr>
              <a:t>humana</a:t>
            </a:r>
            <a:r>
              <a:rPr lang="pt-PT" sz="2000" dirty="0">
                <a:latin typeface="Times New Roman"/>
                <a:cs typeface="Times New Roman"/>
              </a:rPr>
              <a:t> e a </a:t>
            </a:r>
            <a:r>
              <a:rPr lang="pt-PT" sz="2000" b="1" dirty="0" smtClean="0">
                <a:latin typeface="Times New Roman"/>
                <a:cs typeface="Times New Roman"/>
              </a:rPr>
              <a:t>ecosfera</a:t>
            </a:r>
            <a:r>
              <a:rPr lang="pt-PT" sz="2000" dirty="0" smtClean="0">
                <a:latin typeface="Times New Roman"/>
                <a:cs typeface="Times New Roman"/>
              </a:rPr>
              <a:t>.</a:t>
            </a:r>
            <a:endParaRPr lang="pt-PT" sz="20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329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smtClean="0"/>
              <a:t>Os doze princípios da Química Verde</a:t>
            </a:r>
            <a:endParaRPr lang="pt-PT" dirty="0"/>
          </a:p>
        </p:txBody>
      </p:sp>
      <p:sp>
        <p:nvSpPr>
          <p:cNvPr id="3" name="Rectangle 2"/>
          <p:cNvSpPr/>
          <p:nvPr/>
        </p:nvSpPr>
        <p:spPr>
          <a:xfrm>
            <a:off x="215516" y="2240868"/>
            <a:ext cx="1728192" cy="158399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000000"/>
                </a:solidFill>
                <a:latin typeface="Times New Roman"/>
                <a:cs typeface="Times New Roman"/>
              </a:rPr>
              <a:t>Sulfato de ferro(II)</a:t>
            </a:r>
          </a:p>
          <a:p>
            <a:pPr algn="ctr"/>
            <a:r>
              <a:rPr lang="pt-PT" dirty="0" smtClean="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</a:p>
          <a:p>
            <a:pPr algn="ctr"/>
            <a:r>
              <a:rPr lang="pt-PT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Ácido sulfúrico concentrado</a:t>
            </a:r>
            <a:endParaRPr lang="pt-PT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3788" y="2240868"/>
            <a:ext cx="1332148" cy="158399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000000"/>
                </a:solidFill>
                <a:latin typeface="Times New Roman"/>
                <a:cs typeface="Times New Roman"/>
              </a:rPr>
              <a:t>Ácido oxálico</a:t>
            </a:r>
            <a:endParaRPr lang="pt-PT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5322912"/>
            <a:ext cx="3060340" cy="9144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Oxalato</a:t>
            </a:r>
            <a:r>
              <a:rPr lang="pt-PT" dirty="0" smtClean="0">
                <a:solidFill>
                  <a:srgbClr val="000000"/>
                </a:solidFill>
                <a:latin typeface="Times New Roman"/>
                <a:cs typeface="Times New Roman"/>
              </a:rPr>
              <a:t> de ferro(II) </a:t>
            </a:r>
            <a:r>
              <a:rPr lang="pt-PT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diidratado</a:t>
            </a:r>
            <a:endParaRPr lang="pt-PT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9" name="Conexão recta unidireccional 31"/>
          <p:cNvCxnSpPr/>
          <p:nvPr/>
        </p:nvCxnSpPr>
        <p:spPr>
          <a:xfrm>
            <a:off x="2276745" y="4170784"/>
            <a:ext cx="18002" cy="1152128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20339" y="2852936"/>
            <a:ext cx="330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cxnSp>
        <p:nvCxnSpPr>
          <p:cNvPr id="24" name="Conexão recta unidireccional 31"/>
          <p:cNvCxnSpPr/>
          <p:nvPr/>
        </p:nvCxnSpPr>
        <p:spPr>
          <a:xfrm>
            <a:off x="3383868" y="3825030"/>
            <a:ext cx="0" cy="324050"/>
          </a:xfrm>
          <a:prstGeom prst="straightConnector1">
            <a:avLst/>
          </a:prstGeom>
          <a:ln w="38100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cta unidireccional 31"/>
          <p:cNvCxnSpPr/>
          <p:nvPr/>
        </p:nvCxnSpPr>
        <p:spPr>
          <a:xfrm flipH="1">
            <a:off x="1079616" y="4149080"/>
            <a:ext cx="2304252" cy="0"/>
          </a:xfrm>
          <a:prstGeom prst="straightConnector1">
            <a:avLst/>
          </a:prstGeom>
          <a:ln w="38100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cta unidireccional 31"/>
          <p:cNvCxnSpPr/>
          <p:nvPr/>
        </p:nvCxnSpPr>
        <p:spPr>
          <a:xfrm>
            <a:off x="1097614" y="3825044"/>
            <a:ext cx="0" cy="324050"/>
          </a:xfrm>
          <a:prstGeom prst="straightConnector1">
            <a:avLst/>
          </a:prstGeom>
          <a:ln w="38100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968044" y="2240868"/>
            <a:ext cx="1728180" cy="158399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000000"/>
                </a:solidFill>
                <a:latin typeface="Times New Roman"/>
                <a:cs typeface="Times New Roman"/>
              </a:rPr>
              <a:t>Sulfato de ferro(II)</a:t>
            </a:r>
          </a:p>
          <a:p>
            <a:pPr algn="ctr"/>
            <a:r>
              <a:rPr lang="pt-PT" dirty="0" smtClean="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</a:p>
          <a:p>
            <a:pPr algn="ctr"/>
            <a:r>
              <a:rPr lang="pt-PT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Ácido ascórbico</a:t>
            </a:r>
            <a:endParaRPr lang="pt-PT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16316" y="2240868"/>
            <a:ext cx="1332148" cy="158399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000000"/>
                </a:solidFill>
                <a:latin typeface="Times New Roman"/>
                <a:cs typeface="Times New Roman"/>
              </a:rPr>
              <a:t>Ácido oxálico</a:t>
            </a:r>
            <a:endParaRPr lang="pt-PT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08104" y="5322912"/>
            <a:ext cx="3060340" cy="9144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Oxalato</a:t>
            </a:r>
            <a:r>
              <a:rPr lang="pt-PT" dirty="0" smtClean="0">
                <a:solidFill>
                  <a:srgbClr val="000000"/>
                </a:solidFill>
                <a:latin typeface="Times New Roman"/>
                <a:cs typeface="Times New Roman"/>
              </a:rPr>
              <a:t> de ferro(II) </a:t>
            </a:r>
            <a:r>
              <a:rPr lang="pt-PT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diidratado</a:t>
            </a:r>
            <a:endParaRPr lang="pt-PT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33" name="Conexão recta unidireccional 31"/>
          <p:cNvCxnSpPr/>
          <p:nvPr/>
        </p:nvCxnSpPr>
        <p:spPr>
          <a:xfrm>
            <a:off x="7029273" y="4170784"/>
            <a:ext cx="18002" cy="1152128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872867" y="2852936"/>
            <a:ext cx="330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cxnSp>
        <p:nvCxnSpPr>
          <p:cNvPr id="35" name="Conexão recta unidireccional 31"/>
          <p:cNvCxnSpPr/>
          <p:nvPr/>
        </p:nvCxnSpPr>
        <p:spPr>
          <a:xfrm>
            <a:off x="8136396" y="3825030"/>
            <a:ext cx="0" cy="324050"/>
          </a:xfrm>
          <a:prstGeom prst="straightConnector1">
            <a:avLst/>
          </a:prstGeom>
          <a:ln w="38100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cta unidireccional 31"/>
          <p:cNvCxnSpPr/>
          <p:nvPr/>
        </p:nvCxnSpPr>
        <p:spPr>
          <a:xfrm flipH="1">
            <a:off x="5832144" y="4149080"/>
            <a:ext cx="2304252" cy="0"/>
          </a:xfrm>
          <a:prstGeom prst="straightConnector1">
            <a:avLst/>
          </a:prstGeom>
          <a:ln w="38100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cta unidireccional 31"/>
          <p:cNvCxnSpPr/>
          <p:nvPr/>
        </p:nvCxnSpPr>
        <p:spPr>
          <a:xfrm>
            <a:off x="5850142" y="3825044"/>
            <a:ext cx="0" cy="324050"/>
          </a:xfrm>
          <a:prstGeom prst="straightConnector1">
            <a:avLst/>
          </a:prstGeom>
          <a:ln w="38100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55576" y="1376772"/>
            <a:ext cx="3060340" cy="6120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VIA DE SÍNTESE 1</a:t>
            </a:r>
            <a:endParaRPr lang="pt-PT" sz="20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08104" y="1376772"/>
            <a:ext cx="3060340" cy="6120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VIA DE SÍNTESE 2</a:t>
            </a:r>
            <a:endParaRPr lang="pt-PT" sz="20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40" name="Conexão recta 16"/>
          <p:cNvCxnSpPr/>
          <p:nvPr/>
        </p:nvCxnSpPr>
        <p:spPr>
          <a:xfrm rot="5400000">
            <a:off x="2159732" y="3825044"/>
            <a:ext cx="46805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904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smtClean="0"/>
              <a:t>Os doze princípios da Química Verde</a:t>
            </a:r>
            <a:endParaRPr lang="pt-PT" dirty="0"/>
          </a:p>
        </p:txBody>
      </p:sp>
      <p:sp>
        <p:nvSpPr>
          <p:cNvPr id="3" name="Rectangle 2"/>
          <p:cNvSpPr/>
          <p:nvPr/>
        </p:nvSpPr>
        <p:spPr>
          <a:xfrm>
            <a:off x="215516" y="2240868"/>
            <a:ext cx="1728192" cy="158399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000000"/>
                </a:solidFill>
                <a:latin typeface="Times New Roman"/>
                <a:cs typeface="Times New Roman"/>
              </a:rPr>
              <a:t>Sulfato de ferro(II)</a:t>
            </a:r>
          </a:p>
          <a:p>
            <a:pPr algn="ctr"/>
            <a:r>
              <a:rPr lang="pt-PT" dirty="0" smtClean="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</a:p>
          <a:p>
            <a:pPr algn="ctr"/>
            <a:r>
              <a:rPr lang="pt-PT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Ácido sulfúrico concentrado</a:t>
            </a:r>
            <a:endParaRPr lang="pt-PT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3788" y="2240868"/>
            <a:ext cx="1332148" cy="158399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000000"/>
                </a:solidFill>
                <a:latin typeface="Times New Roman"/>
                <a:cs typeface="Times New Roman"/>
              </a:rPr>
              <a:t>Ácido oxálico</a:t>
            </a:r>
            <a:endParaRPr lang="pt-PT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5322912"/>
            <a:ext cx="3060340" cy="9144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Oxalato</a:t>
            </a:r>
            <a:r>
              <a:rPr lang="pt-PT" dirty="0" smtClean="0">
                <a:solidFill>
                  <a:srgbClr val="000000"/>
                </a:solidFill>
                <a:latin typeface="Times New Roman"/>
                <a:cs typeface="Times New Roman"/>
              </a:rPr>
              <a:t> de ferro(II) </a:t>
            </a:r>
            <a:r>
              <a:rPr lang="pt-PT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diidratado</a:t>
            </a:r>
            <a:endParaRPr lang="pt-PT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9" name="Conexão recta unidireccional 31"/>
          <p:cNvCxnSpPr/>
          <p:nvPr/>
        </p:nvCxnSpPr>
        <p:spPr>
          <a:xfrm>
            <a:off x="2276745" y="4170784"/>
            <a:ext cx="18002" cy="1152128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20339" y="2852936"/>
            <a:ext cx="330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cxnSp>
        <p:nvCxnSpPr>
          <p:cNvPr id="24" name="Conexão recta unidireccional 31"/>
          <p:cNvCxnSpPr/>
          <p:nvPr/>
        </p:nvCxnSpPr>
        <p:spPr>
          <a:xfrm>
            <a:off x="3383868" y="3825030"/>
            <a:ext cx="0" cy="324050"/>
          </a:xfrm>
          <a:prstGeom prst="straightConnector1">
            <a:avLst/>
          </a:prstGeom>
          <a:ln w="38100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cta unidireccional 31"/>
          <p:cNvCxnSpPr/>
          <p:nvPr/>
        </p:nvCxnSpPr>
        <p:spPr>
          <a:xfrm flipH="1">
            <a:off x="1079616" y="4149080"/>
            <a:ext cx="2304252" cy="0"/>
          </a:xfrm>
          <a:prstGeom prst="straightConnector1">
            <a:avLst/>
          </a:prstGeom>
          <a:ln w="38100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cta unidireccional 31"/>
          <p:cNvCxnSpPr/>
          <p:nvPr/>
        </p:nvCxnSpPr>
        <p:spPr>
          <a:xfrm>
            <a:off x="1097614" y="3825044"/>
            <a:ext cx="0" cy="324050"/>
          </a:xfrm>
          <a:prstGeom prst="straightConnector1">
            <a:avLst/>
          </a:prstGeom>
          <a:ln w="38100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968044" y="2240868"/>
            <a:ext cx="1728180" cy="158399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000000"/>
                </a:solidFill>
                <a:latin typeface="Times New Roman"/>
                <a:cs typeface="Times New Roman"/>
              </a:rPr>
              <a:t>Sulfato de ferro(II)</a:t>
            </a:r>
          </a:p>
          <a:p>
            <a:pPr algn="ctr"/>
            <a:r>
              <a:rPr lang="pt-PT" dirty="0" smtClean="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</a:p>
          <a:p>
            <a:pPr algn="ctr"/>
            <a:r>
              <a:rPr lang="pt-PT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Ácido ascórbico</a:t>
            </a:r>
            <a:endParaRPr lang="pt-PT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16316" y="2240868"/>
            <a:ext cx="1332148" cy="158399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000000"/>
                </a:solidFill>
                <a:latin typeface="Times New Roman"/>
                <a:cs typeface="Times New Roman"/>
              </a:rPr>
              <a:t>Ácido oxálico</a:t>
            </a:r>
            <a:endParaRPr lang="pt-PT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08104" y="5322912"/>
            <a:ext cx="3060340" cy="9144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Oxalato</a:t>
            </a:r>
            <a:r>
              <a:rPr lang="pt-PT" dirty="0" smtClean="0">
                <a:solidFill>
                  <a:srgbClr val="000000"/>
                </a:solidFill>
                <a:latin typeface="Times New Roman"/>
                <a:cs typeface="Times New Roman"/>
              </a:rPr>
              <a:t> de ferro(II) </a:t>
            </a:r>
            <a:r>
              <a:rPr lang="pt-PT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diidratado</a:t>
            </a:r>
            <a:endParaRPr lang="pt-PT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33" name="Conexão recta unidireccional 31"/>
          <p:cNvCxnSpPr/>
          <p:nvPr/>
        </p:nvCxnSpPr>
        <p:spPr>
          <a:xfrm>
            <a:off x="7029273" y="4170784"/>
            <a:ext cx="18002" cy="1152128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872867" y="2852936"/>
            <a:ext cx="330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cxnSp>
        <p:nvCxnSpPr>
          <p:cNvPr id="35" name="Conexão recta unidireccional 31"/>
          <p:cNvCxnSpPr/>
          <p:nvPr/>
        </p:nvCxnSpPr>
        <p:spPr>
          <a:xfrm>
            <a:off x="8136396" y="3825030"/>
            <a:ext cx="0" cy="324050"/>
          </a:xfrm>
          <a:prstGeom prst="straightConnector1">
            <a:avLst/>
          </a:prstGeom>
          <a:ln w="38100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cta unidireccional 31"/>
          <p:cNvCxnSpPr/>
          <p:nvPr/>
        </p:nvCxnSpPr>
        <p:spPr>
          <a:xfrm flipH="1">
            <a:off x="5832144" y="4149080"/>
            <a:ext cx="2304252" cy="0"/>
          </a:xfrm>
          <a:prstGeom prst="straightConnector1">
            <a:avLst/>
          </a:prstGeom>
          <a:ln w="38100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cta unidireccional 31"/>
          <p:cNvCxnSpPr/>
          <p:nvPr/>
        </p:nvCxnSpPr>
        <p:spPr>
          <a:xfrm>
            <a:off x="5850142" y="3825044"/>
            <a:ext cx="0" cy="324050"/>
          </a:xfrm>
          <a:prstGeom prst="straightConnector1">
            <a:avLst/>
          </a:prstGeom>
          <a:ln w="38100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55576" y="1376772"/>
            <a:ext cx="3060340" cy="6120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VIA DE SÍNTESE 1</a:t>
            </a:r>
            <a:endParaRPr lang="pt-PT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08104" y="1376772"/>
            <a:ext cx="3060340" cy="6120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VIA DE SÍNTESE 2</a:t>
            </a:r>
            <a:endParaRPr lang="pt-PT" sz="20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cxnSp>
        <p:nvCxnSpPr>
          <p:cNvPr id="40" name="Conexão recta 16"/>
          <p:cNvCxnSpPr/>
          <p:nvPr/>
        </p:nvCxnSpPr>
        <p:spPr>
          <a:xfrm rot="5400000">
            <a:off x="2159732" y="3825044"/>
            <a:ext cx="46805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5496" y="3933056"/>
            <a:ext cx="1980220" cy="7920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>
                <a:solidFill>
                  <a:schemeClr val="bg1"/>
                </a:solidFill>
                <a:latin typeface="Arial"/>
                <a:cs typeface="Arial"/>
              </a:rPr>
              <a:t>Corrosivo</a:t>
            </a:r>
            <a:endParaRPr lang="pt-PT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824028" y="3933056"/>
            <a:ext cx="2088232" cy="792088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>
                <a:solidFill>
                  <a:schemeClr val="bg1"/>
                </a:solidFill>
                <a:latin typeface="Arial"/>
                <a:cs typeface="Arial"/>
              </a:rPr>
              <a:t>Sem perigos</a:t>
            </a:r>
            <a:endParaRPr lang="pt-PT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542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smtClean="0"/>
              <a:t>Os doze princípios da Química Verde</a:t>
            </a:r>
            <a:endParaRPr lang="pt-PT" dirty="0"/>
          </a:p>
        </p:txBody>
      </p:sp>
      <p:sp>
        <p:nvSpPr>
          <p:cNvPr id="3" name="Rectangle 2"/>
          <p:cNvSpPr/>
          <p:nvPr/>
        </p:nvSpPr>
        <p:spPr>
          <a:xfrm>
            <a:off x="215516" y="2240868"/>
            <a:ext cx="1728192" cy="158399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000000"/>
                </a:solidFill>
                <a:latin typeface="Times New Roman"/>
                <a:cs typeface="Times New Roman"/>
              </a:rPr>
              <a:t>Sulfato de ferro(III)</a:t>
            </a:r>
          </a:p>
          <a:p>
            <a:pPr algn="ctr"/>
            <a:r>
              <a:rPr lang="pt-PT" dirty="0" smtClean="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</a:p>
          <a:p>
            <a:pPr algn="ctr"/>
            <a:r>
              <a:rPr lang="pt-PT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Ácido sulfúrico concentrado</a:t>
            </a:r>
            <a:endParaRPr lang="pt-PT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3788" y="2240868"/>
            <a:ext cx="1332148" cy="158399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000000"/>
                </a:solidFill>
                <a:latin typeface="Times New Roman"/>
                <a:cs typeface="Times New Roman"/>
              </a:rPr>
              <a:t>Ácido oxálico</a:t>
            </a:r>
            <a:endParaRPr lang="pt-PT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5322912"/>
            <a:ext cx="3060340" cy="9144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Oxalato</a:t>
            </a:r>
            <a:r>
              <a:rPr lang="pt-PT" dirty="0" smtClean="0">
                <a:solidFill>
                  <a:srgbClr val="000000"/>
                </a:solidFill>
                <a:latin typeface="Times New Roman"/>
                <a:cs typeface="Times New Roman"/>
              </a:rPr>
              <a:t> de ferro(II) </a:t>
            </a:r>
            <a:r>
              <a:rPr lang="pt-PT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diidratado</a:t>
            </a:r>
            <a:endParaRPr lang="pt-PT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9" name="Conexão recta unidireccional 31"/>
          <p:cNvCxnSpPr/>
          <p:nvPr/>
        </p:nvCxnSpPr>
        <p:spPr>
          <a:xfrm>
            <a:off x="2276745" y="4170784"/>
            <a:ext cx="18002" cy="1152128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20339" y="2852936"/>
            <a:ext cx="330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cxnSp>
        <p:nvCxnSpPr>
          <p:cNvPr id="24" name="Conexão recta unidireccional 31"/>
          <p:cNvCxnSpPr/>
          <p:nvPr/>
        </p:nvCxnSpPr>
        <p:spPr>
          <a:xfrm>
            <a:off x="3383868" y="3825030"/>
            <a:ext cx="0" cy="324050"/>
          </a:xfrm>
          <a:prstGeom prst="straightConnector1">
            <a:avLst/>
          </a:prstGeom>
          <a:ln w="38100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cta unidireccional 31"/>
          <p:cNvCxnSpPr/>
          <p:nvPr/>
        </p:nvCxnSpPr>
        <p:spPr>
          <a:xfrm flipH="1">
            <a:off x="1079616" y="4149080"/>
            <a:ext cx="2304252" cy="0"/>
          </a:xfrm>
          <a:prstGeom prst="straightConnector1">
            <a:avLst/>
          </a:prstGeom>
          <a:ln w="38100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cta unidireccional 31"/>
          <p:cNvCxnSpPr/>
          <p:nvPr/>
        </p:nvCxnSpPr>
        <p:spPr>
          <a:xfrm>
            <a:off x="1097614" y="3825044"/>
            <a:ext cx="0" cy="324050"/>
          </a:xfrm>
          <a:prstGeom prst="straightConnector1">
            <a:avLst/>
          </a:prstGeom>
          <a:ln w="38100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968044" y="2240868"/>
            <a:ext cx="1728180" cy="158399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000000"/>
                </a:solidFill>
                <a:latin typeface="Times New Roman"/>
                <a:cs typeface="Times New Roman"/>
              </a:rPr>
              <a:t>Sulfato de ferro(II)</a:t>
            </a:r>
          </a:p>
          <a:p>
            <a:pPr algn="ctr"/>
            <a:r>
              <a:rPr lang="pt-PT" dirty="0" smtClean="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</a:p>
          <a:p>
            <a:pPr algn="ctr"/>
            <a:r>
              <a:rPr lang="pt-PT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Ácido ascórbico</a:t>
            </a:r>
            <a:endParaRPr lang="pt-PT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16316" y="2240868"/>
            <a:ext cx="1332148" cy="158399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000000"/>
                </a:solidFill>
                <a:latin typeface="Times New Roman"/>
                <a:cs typeface="Times New Roman"/>
              </a:rPr>
              <a:t>Ácido oxálico</a:t>
            </a:r>
            <a:endParaRPr lang="pt-PT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08104" y="5322912"/>
            <a:ext cx="3060340" cy="9144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Oxalato</a:t>
            </a:r>
            <a:r>
              <a:rPr lang="pt-PT" dirty="0" smtClean="0">
                <a:solidFill>
                  <a:srgbClr val="000000"/>
                </a:solidFill>
                <a:latin typeface="Times New Roman"/>
                <a:cs typeface="Times New Roman"/>
              </a:rPr>
              <a:t> de ferro(II) </a:t>
            </a:r>
            <a:r>
              <a:rPr lang="pt-PT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diidratado</a:t>
            </a:r>
            <a:endParaRPr lang="pt-PT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33" name="Conexão recta unidireccional 31"/>
          <p:cNvCxnSpPr/>
          <p:nvPr/>
        </p:nvCxnSpPr>
        <p:spPr>
          <a:xfrm>
            <a:off x="7029273" y="4170784"/>
            <a:ext cx="18002" cy="1152128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872867" y="2852936"/>
            <a:ext cx="330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cxnSp>
        <p:nvCxnSpPr>
          <p:cNvPr id="35" name="Conexão recta unidireccional 31"/>
          <p:cNvCxnSpPr/>
          <p:nvPr/>
        </p:nvCxnSpPr>
        <p:spPr>
          <a:xfrm>
            <a:off x="8136396" y="3825030"/>
            <a:ext cx="0" cy="324050"/>
          </a:xfrm>
          <a:prstGeom prst="straightConnector1">
            <a:avLst/>
          </a:prstGeom>
          <a:ln w="38100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cta unidireccional 31"/>
          <p:cNvCxnSpPr/>
          <p:nvPr/>
        </p:nvCxnSpPr>
        <p:spPr>
          <a:xfrm flipH="1">
            <a:off x="5832144" y="4149080"/>
            <a:ext cx="2304252" cy="0"/>
          </a:xfrm>
          <a:prstGeom prst="straightConnector1">
            <a:avLst/>
          </a:prstGeom>
          <a:ln w="38100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cta unidireccional 31"/>
          <p:cNvCxnSpPr/>
          <p:nvPr/>
        </p:nvCxnSpPr>
        <p:spPr>
          <a:xfrm>
            <a:off x="5850142" y="3825044"/>
            <a:ext cx="0" cy="324050"/>
          </a:xfrm>
          <a:prstGeom prst="straightConnector1">
            <a:avLst/>
          </a:prstGeom>
          <a:ln w="38100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55576" y="1376772"/>
            <a:ext cx="3060340" cy="6120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VIA DE SÍNTESE 1</a:t>
            </a:r>
            <a:endParaRPr lang="pt-PT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08104" y="1376772"/>
            <a:ext cx="3060340" cy="6120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VIA DE SÍNTESE 2</a:t>
            </a:r>
            <a:endParaRPr lang="pt-PT" sz="20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cxnSp>
        <p:nvCxnSpPr>
          <p:cNvPr id="40" name="Conexão recta 16"/>
          <p:cNvCxnSpPr/>
          <p:nvPr/>
        </p:nvCxnSpPr>
        <p:spPr>
          <a:xfrm rot="5400000">
            <a:off x="2159732" y="3825044"/>
            <a:ext cx="46805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5496" y="3933056"/>
            <a:ext cx="1980220" cy="7920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>
                <a:solidFill>
                  <a:schemeClr val="bg1"/>
                </a:solidFill>
                <a:latin typeface="Arial"/>
                <a:cs typeface="Arial"/>
              </a:rPr>
              <a:t>Corrosivo</a:t>
            </a:r>
            <a:endParaRPr lang="pt-PT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824028" y="3933056"/>
            <a:ext cx="2088232" cy="792088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>
                <a:solidFill>
                  <a:schemeClr val="bg1"/>
                </a:solidFill>
                <a:latin typeface="Arial"/>
                <a:cs typeface="Arial"/>
              </a:rPr>
              <a:t>Sem perigos</a:t>
            </a:r>
            <a:endParaRPr lang="pt-PT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CaixaDeTexto 14"/>
          <p:cNvSpPr txBox="1"/>
          <p:nvPr/>
        </p:nvSpPr>
        <p:spPr>
          <a:xfrm>
            <a:off x="719572" y="1499294"/>
            <a:ext cx="352839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4400" dirty="0" smtClean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lang="pt-PT" sz="344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5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359532" y="2060848"/>
            <a:ext cx="8424936" cy="936104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smtClean="0"/>
              <a:t>Os doze princípios da Química Verde</a:t>
            </a:r>
            <a:endParaRPr lang="pt-PT" dirty="0"/>
          </a:p>
        </p:txBody>
      </p:sp>
      <p:sp>
        <p:nvSpPr>
          <p:cNvPr id="47" name="TextBox 46"/>
          <p:cNvSpPr txBox="1"/>
          <p:nvPr/>
        </p:nvSpPr>
        <p:spPr>
          <a:xfrm>
            <a:off x="359532" y="1232756"/>
            <a:ext cx="8604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P4 – PLANIFICAÇÃO A NÍVEL MOLECULAR DE PRODUTOS MAIS SEGUROS</a:t>
            </a:r>
          </a:p>
        </p:txBody>
      </p:sp>
      <p:sp>
        <p:nvSpPr>
          <p:cNvPr id="27" name="CaixaDeTexto 4"/>
          <p:cNvSpPr txBox="1"/>
          <p:nvPr/>
        </p:nvSpPr>
        <p:spPr>
          <a:xfrm>
            <a:off x="395536" y="2145050"/>
            <a:ext cx="820891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Os </a:t>
            </a:r>
            <a:r>
              <a:rPr lang="pt-PT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produtos químicos </a:t>
            </a:r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devem ser planificados a nível molecular de modo a </a:t>
            </a:r>
            <a:r>
              <a:rPr lang="pt-PT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cumprir as funções desejadas </a:t>
            </a:r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e a </a:t>
            </a:r>
            <a:r>
              <a:rPr lang="pt-PT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minimizar a sua </a:t>
            </a:r>
            <a:r>
              <a:rPr lang="pt-PT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toxicidade</a:t>
            </a:r>
            <a:r>
              <a:rPr lang="pt-PT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pt-PT"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69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smtClean="0"/>
              <a:t>Os doze princípios da Química Verde</a:t>
            </a:r>
            <a:endParaRPr lang="pt-PT" dirty="0"/>
          </a:p>
        </p:txBody>
      </p:sp>
      <p:sp>
        <p:nvSpPr>
          <p:cNvPr id="28" name="CaixaDeTexto 6"/>
          <p:cNvSpPr txBox="1"/>
          <p:nvPr/>
        </p:nvSpPr>
        <p:spPr>
          <a:xfrm>
            <a:off x="287524" y="2192667"/>
            <a:ext cx="3168352" cy="1200329"/>
          </a:xfrm>
          <a:prstGeom prst="rect">
            <a:avLst/>
          </a:prstGeom>
          <a:ln>
            <a:solidFill>
              <a:srgbClr val="FFFFF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Times New Roman"/>
                <a:cs typeface="Times New Roman"/>
              </a:rPr>
              <a:t>Os</a:t>
            </a:r>
            <a:r>
              <a:rPr lang="pt-PT" b="1" dirty="0" smtClean="0">
                <a:latin typeface="Times New Roman"/>
                <a:cs typeface="Times New Roman"/>
              </a:rPr>
              <a:t> CFC (</a:t>
            </a:r>
            <a:r>
              <a:rPr lang="pt-PT" b="1" dirty="0" err="1" smtClean="0">
                <a:latin typeface="Times New Roman"/>
                <a:cs typeface="Times New Roman"/>
              </a:rPr>
              <a:t>clorofluorcarboneto</a:t>
            </a:r>
            <a:r>
              <a:rPr lang="pt-PT" dirty="0" smtClean="0">
                <a:latin typeface="Times New Roman"/>
                <a:cs typeface="Times New Roman"/>
              </a:rPr>
              <a:t>) eram antigamente usados como aerossóis e gases para refrigeração. </a:t>
            </a:r>
            <a:endParaRPr lang="pt-PT" dirty="0">
              <a:latin typeface="Times New Roman"/>
              <a:cs typeface="Times New Roman"/>
            </a:endParaRPr>
          </a:p>
        </p:txBody>
      </p:sp>
      <p:sp>
        <p:nvSpPr>
          <p:cNvPr id="43" name="CaixaDeTexto 8"/>
          <p:cNvSpPr txBox="1"/>
          <p:nvPr/>
        </p:nvSpPr>
        <p:spPr>
          <a:xfrm>
            <a:off x="5400092" y="2420888"/>
            <a:ext cx="3168352" cy="646331"/>
          </a:xfrm>
          <a:prstGeom prst="rect">
            <a:avLst/>
          </a:prstGeom>
          <a:noFill/>
          <a:ln>
            <a:solidFill>
              <a:srgbClr val="FFFFFF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Times New Roman"/>
                <a:cs typeface="Times New Roman"/>
              </a:rPr>
              <a:t>Responsáveis pela </a:t>
            </a:r>
            <a:r>
              <a:rPr lang="pt-PT" b="1" dirty="0" smtClean="0">
                <a:latin typeface="Times New Roman"/>
                <a:cs typeface="Times New Roman"/>
              </a:rPr>
              <a:t>redução da camada do ozono</a:t>
            </a:r>
            <a:endParaRPr lang="pt-PT" b="1" dirty="0">
              <a:latin typeface="Times New Roman"/>
              <a:cs typeface="Times New Roman"/>
            </a:endParaRPr>
          </a:p>
        </p:txBody>
      </p:sp>
      <p:sp>
        <p:nvSpPr>
          <p:cNvPr id="45" name="CaixaDeTexto 10"/>
          <p:cNvSpPr txBox="1"/>
          <p:nvPr/>
        </p:nvSpPr>
        <p:spPr>
          <a:xfrm>
            <a:off x="2448272" y="4193212"/>
            <a:ext cx="4535996" cy="1107996"/>
          </a:xfrm>
          <a:prstGeom prst="rect">
            <a:avLst/>
          </a:prstGeom>
          <a:solidFill>
            <a:srgbClr val="CCFFCC"/>
          </a:solidFill>
          <a:ln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000" dirty="0" smtClean="0">
                <a:latin typeface="Times New Roman"/>
                <a:cs typeface="Times New Roman"/>
              </a:rPr>
              <a:t>Alternativas:</a:t>
            </a:r>
          </a:p>
          <a:p>
            <a:pPr algn="ctr">
              <a:lnSpc>
                <a:spcPct val="130000"/>
              </a:lnSpc>
            </a:pPr>
            <a:r>
              <a:rPr lang="pt-PT" sz="2000" b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hidroclorofluorocarbonetos</a:t>
            </a:r>
            <a:r>
              <a:rPr lang="pt-PT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pt-PT" sz="2000" b="1" dirty="0" smtClean="0">
                <a:latin typeface="Times New Roman"/>
                <a:cs typeface="Times New Roman"/>
              </a:rPr>
              <a:t>(HCFC)</a:t>
            </a:r>
          </a:p>
          <a:p>
            <a:pPr algn="ctr"/>
            <a:r>
              <a:rPr lang="pt-PT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hidrofluorcarbonetos </a:t>
            </a:r>
            <a:r>
              <a:rPr lang="pt-PT" sz="2000" b="1" dirty="0" smtClean="0">
                <a:latin typeface="Times New Roman"/>
                <a:cs typeface="Times New Roman"/>
              </a:rPr>
              <a:t>(HFC)</a:t>
            </a:r>
            <a:endParaRPr lang="pt-PT" sz="2000" b="1" dirty="0">
              <a:latin typeface="Times New Roman"/>
              <a:cs typeface="Times New Roman"/>
            </a:endParaRPr>
          </a:p>
        </p:txBody>
      </p:sp>
      <p:sp>
        <p:nvSpPr>
          <p:cNvPr id="46" name="Seta entalhada para a direita 11"/>
          <p:cNvSpPr/>
          <p:nvPr/>
        </p:nvSpPr>
        <p:spPr>
          <a:xfrm>
            <a:off x="3851920" y="2492896"/>
            <a:ext cx="1224136" cy="612068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0900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359532" y="1916832"/>
            <a:ext cx="8424936" cy="1224136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smtClean="0"/>
              <a:t>Os doze princípios da Química Verde</a:t>
            </a:r>
            <a:endParaRPr lang="pt-PT" dirty="0"/>
          </a:p>
        </p:txBody>
      </p:sp>
      <p:sp>
        <p:nvSpPr>
          <p:cNvPr id="47" name="TextBox 46"/>
          <p:cNvSpPr txBox="1"/>
          <p:nvPr/>
        </p:nvSpPr>
        <p:spPr>
          <a:xfrm>
            <a:off x="17494" y="1304764"/>
            <a:ext cx="9109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P5 – SOLVENTES E OUTRAS SUBSTÂNCIAS AUXILIARES MAIS SEGURAS</a:t>
            </a:r>
            <a:endParaRPr lang="pt-P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CaixaDeTexto 4"/>
          <p:cNvSpPr txBox="1"/>
          <p:nvPr/>
        </p:nvSpPr>
        <p:spPr>
          <a:xfrm>
            <a:off x="467544" y="2024844"/>
            <a:ext cx="820891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O uso </a:t>
            </a:r>
            <a:r>
              <a:rPr lang="pt-PT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de substâncias auxiliares </a:t>
            </a:r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(solventes, agentes para promover separações, </a:t>
            </a:r>
            <a:r>
              <a:rPr lang="pt-PT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etc</a:t>
            </a:r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) deve ser </a:t>
            </a:r>
            <a:r>
              <a:rPr lang="pt-PT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evitado</a:t>
            </a:r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 sempre que possível; quando usados, esses agentes devem ser </a:t>
            </a:r>
            <a:r>
              <a:rPr lang="pt-PT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inócuos</a:t>
            </a:r>
            <a:r>
              <a:rPr lang="pt-PT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pt-PT"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75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/>
              <a:t>Quando surgiu a postura Química Verde?</a:t>
            </a:r>
          </a:p>
        </p:txBody>
      </p:sp>
      <p:sp>
        <p:nvSpPr>
          <p:cNvPr id="5" name="Rectângulo 7"/>
          <p:cNvSpPr/>
          <p:nvPr/>
        </p:nvSpPr>
        <p:spPr>
          <a:xfrm>
            <a:off x="2825806" y="2348880"/>
            <a:ext cx="3492388" cy="136815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pt-PT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nascimento da</a:t>
            </a:r>
          </a:p>
          <a:p>
            <a:pPr algn="ctr"/>
            <a:endParaRPr lang="pt-PT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/>
            <a:r>
              <a:rPr lang="pt-PT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Química Verde (QV)</a:t>
            </a:r>
            <a:endParaRPr lang="pt-PT" sz="20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647564" y="1232756"/>
            <a:ext cx="2232248" cy="791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pt-PT" sz="3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1991</a:t>
            </a:r>
          </a:p>
        </p:txBody>
      </p:sp>
      <p:sp>
        <p:nvSpPr>
          <p:cNvPr id="3" name="Bent Arrow 2"/>
          <p:cNvSpPr/>
          <p:nvPr/>
        </p:nvSpPr>
        <p:spPr>
          <a:xfrm flipV="1">
            <a:off x="1619672" y="2024844"/>
            <a:ext cx="1188132" cy="1296144"/>
          </a:xfrm>
          <a:prstGeom prst="bentArrow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Rectângulo 2"/>
          <p:cNvSpPr/>
          <p:nvPr/>
        </p:nvSpPr>
        <p:spPr>
          <a:xfrm>
            <a:off x="251520" y="4077072"/>
            <a:ext cx="8640960" cy="2108269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000" dirty="0" smtClean="0">
                <a:latin typeface="Times New Roman"/>
                <a:cs typeface="Times New Roman"/>
              </a:rPr>
              <a:t>Implementação surge com:</a:t>
            </a:r>
          </a:p>
          <a:p>
            <a:pPr algn="ctr"/>
            <a:endParaRPr lang="pt-PT" sz="2000" b="1" dirty="0" smtClean="0">
              <a:latin typeface="Times New Roman"/>
              <a:cs typeface="Times New Roman"/>
            </a:endParaRPr>
          </a:p>
          <a:p>
            <a:pPr algn="ctr"/>
            <a:r>
              <a:rPr lang="pt-PT" sz="2000" b="1" dirty="0" smtClean="0">
                <a:latin typeface="Times New Roman"/>
                <a:cs typeface="Times New Roman"/>
              </a:rPr>
              <a:t>Programa </a:t>
            </a:r>
            <a:r>
              <a:rPr lang="pt-PT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“Vias Sintéticas Alternativas para Prevenção de Poluição”</a:t>
            </a:r>
          </a:p>
          <a:p>
            <a:pPr algn="ctr"/>
            <a:endParaRPr lang="pt-PT" sz="2000" b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30000"/>
              </a:lnSpc>
            </a:pPr>
            <a:endParaRPr lang="pt-PT" sz="2000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30000"/>
              </a:lnSpc>
            </a:pPr>
            <a:r>
              <a:rPr lang="pt-PT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prevenção de poluição </a:t>
            </a:r>
            <a:r>
              <a:rPr lang="pt-PT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nas atividades de </a:t>
            </a:r>
            <a:r>
              <a:rPr lang="pt-PT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síntese de compostos</a:t>
            </a:r>
            <a:endParaRPr lang="pt-PT"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0" y="5193188"/>
            <a:ext cx="0" cy="576072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8708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359532" y="1916832"/>
            <a:ext cx="8424936" cy="1224136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smtClean="0"/>
              <a:t>Os doze princípios da Química Verde</a:t>
            </a:r>
            <a:endParaRPr lang="pt-PT" dirty="0"/>
          </a:p>
        </p:txBody>
      </p:sp>
      <p:sp>
        <p:nvSpPr>
          <p:cNvPr id="47" name="TextBox 46"/>
          <p:cNvSpPr txBox="1"/>
          <p:nvPr/>
        </p:nvSpPr>
        <p:spPr>
          <a:xfrm>
            <a:off x="17494" y="1304764"/>
            <a:ext cx="9109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P5 – SOLVENTES E OUTRAS SUBSTÂNCIAS AUXILIARES MAIS SEGURAS</a:t>
            </a:r>
            <a:endParaRPr lang="pt-P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CaixaDeTexto 4"/>
          <p:cNvSpPr txBox="1"/>
          <p:nvPr/>
        </p:nvSpPr>
        <p:spPr>
          <a:xfrm>
            <a:off x="467544" y="2024844"/>
            <a:ext cx="820891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O uso </a:t>
            </a:r>
            <a:r>
              <a:rPr lang="pt-PT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de substâncias auxiliares </a:t>
            </a:r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(solventes, agentes para promover separações, </a:t>
            </a:r>
            <a:r>
              <a:rPr lang="pt-PT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etc</a:t>
            </a:r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) deve ser </a:t>
            </a:r>
            <a:r>
              <a:rPr lang="pt-PT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evitado</a:t>
            </a:r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 sempre que possível; quando usados, esses agentes devem ser </a:t>
            </a:r>
            <a:r>
              <a:rPr lang="pt-PT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inócuos</a:t>
            </a:r>
            <a:r>
              <a:rPr lang="pt-PT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pt-PT"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2050"/>
          <p:cNvSpPr>
            <a:spLocks noChangeArrowheads="1"/>
          </p:cNvSpPr>
          <p:nvPr/>
        </p:nvSpPr>
        <p:spPr bwMode="auto">
          <a:xfrm>
            <a:off x="2735796" y="3573016"/>
            <a:ext cx="3888432" cy="360041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Times"/>
                <a:cs typeface="Times"/>
              </a:rPr>
              <a:t>LIMPEZA A SECO</a:t>
            </a:r>
            <a:endParaRPr lang="en-US" sz="2000" b="1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8" name="CaixaDeTexto 11"/>
          <p:cNvSpPr txBox="1"/>
          <p:nvPr/>
        </p:nvSpPr>
        <p:spPr>
          <a:xfrm>
            <a:off x="215516" y="4437112"/>
            <a:ext cx="4464496" cy="16312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PROCESSO TRADICIONAL:</a:t>
            </a:r>
          </a:p>
          <a:p>
            <a:pPr marL="0" lvl="1" algn="ctr"/>
            <a:endParaRPr lang="en-US" sz="20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lvl="1" algn="ctr"/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utiliza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pt-PT" sz="20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tetracloroetileno</a:t>
            </a:r>
            <a:endParaRPr lang="pt-PT" sz="2000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lvl="1" algn="ctr"/>
            <a:endParaRPr lang="pt-PT" sz="20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lvl="1" algn="ctr"/>
            <a:r>
              <a:rPr lang="en-US" sz="20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cancerígeno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e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perigoso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para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o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ambiente</a:t>
            </a:r>
            <a:endParaRPr lang="en-US" sz="20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CaixaDeTexto 11"/>
          <p:cNvSpPr txBox="1"/>
          <p:nvPr/>
        </p:nvSpPr>
        <p:spPr>
          <a:xfrm>
            <a:off x="5148064" y="4437112"/>
            <a:ext cx="3708412" cy="1631216"/>
          </a:xfrm>
          <a:prstGeom prst="rect">
            <a:avLst/>
          </a:prstGeom>
          <a:solidFill>
            <a:srgbClr val="D9D9D9"/>
          </a:solidFill>
          <a:ln>
            <a:noFill/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NOVO PROCESSO:</a:t>
            </a:r>
          </a:p>
          <a:p>
            <a:pPr marL="0" lvl="1" algn="ctr"/>
            <a:endParaRPr lang="en-US" sz="20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lvl="1" algn="ctr"/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utiliza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pt-PT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CO</a:t>
            </a:r>
            <a:r>
              <a:rPr lang="pt-PT" sz="2000" b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lang="pt-PT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líquido</a:t>
            </a:r>
          </a:p>
          <a:p>
            <a:pPr marL="0" lvl="1" algn="ctr"/>
            <a:endParaRPr lang="pt-PT" sz="20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lvl="1" algn="ctr"/>
            <a:r>
              <a:rPr lang="en-US" sz="2000" b="1" dirty="0" err="1" smtClean="0">
                <a:solidFill>
                  <a:srgbClr val="006400"/>
                </a:solidFill>
                <a:latin typeface="Times New Roman"/>
                <a:cs typeface="Times New Roman"/>
              </a:rPr>
              <a:t>inócuo</a:t>
            </a:r>
            <a:endParaRPr lang="en-US" sz="2000" b="1" dirty="0" smtClean="0">
              <a:solidFill>
                <a:srgbClr val="0064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25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359532" y="1916832"/>
            <a:ext cx="8424936" cy="151216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smtClean="0"/>
              <a:t>Os doze princípios da Química Verde</a:t>
            </a:r>
            <a:endParaRPr lang="pt-PT" dirty="0"/>
          </a:p>
        </p:txBody>
      </p:sp>
      <p:sp>
        <p:nvSpPr>
          <p:cNvPr id="47" name="TextBox 46"/>
          <p:cNvSpPr txBox="1"/>
          <p:nvPr/>
        </p:nvSpPr>
        <p:spPr>
          <a:xfrm>
            <a:off x="107504" y="1304764"/>
            <a:ext cx="9109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P6 – PLANIFICAÇÃO PARA CONSEGUIR EFICIÊNCIA ENERGÉTICA</a:t>
            </a:r>
            <a:endParaRPr lang="pt-P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CaixaDeTexto 4"/>
          <p:cNvSpPr txBox="1"/>
          <p:nvPr/>
        </p:nvSpPr>
        <p:spPr>
          <a:xfrm>
            <a:off x="467544" y="1997549"/>
            <a:ext cx="8208912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Deve-se reconhecer os impactos económicos e ambientais dos requisitos energéticos dos processos químicos e minimizá-los; quando possível, os </a:t>
            </a:r>
            <a:r>
              <a:rPr lang="pt-PT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métodos sintéticos </a:t>
            </a:r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devem ser </a:t>
            </a:r>
            <a:r>
              <a:rPr lang="pt-PT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realizados à temperatura </a:t>
            </a:r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e </a:t>
            </a:r>
            <a:r>
              <a:rPr lang="pt-PT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pressão</a:t>
            </a:r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pt-PT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ambientais</a:t>
            </a:r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 ou próximas </a:t>
            </a:r>
            <a:r>
              <a:rPr lang="pt-PT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destas.</a:t>
            </a:r>
            <a:endParaRPr lang="pt-PT"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28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smtClean="0"/>
              <a:t>Os doze princípios da Química Verde</a:t>
            </a:r>
            <a:endParaRPr lang="pt-PT" dirty="0"/>
          </a:p>
        </p:txBody>
      </p:sp>
      <p:sp>
        <p:nvSpPr>
          <p:cNvPr id="47" name="TextBox 46"/>
          <p:cNvSpPr txBox="1"/>
          <p:nvPr/>
        </p:nvSpPr>
        <p:spPr>
          <a:xfrm>
            <a:off x="107504" y="1304764"/>
            <a:ext cx="9109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P6 – PLANIFICAÇÃO PARA CONSEGUIR EFICIÊNCIA ENERGÉTICA</a:t>
            </a:r>
            <a:endParaRPr lang="pt-P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ângulo 6"/>
          <p:cNvSpPr/>
          <p:nvPr/>
        </p:nvSpPr>
        <p:spPr>
          <a:xfrm>
            <a:off x="251520" y="1988841"/>
            <a:ext cx="8640960" cy="431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b="1" dirty="0" smtClean="0">
                <a:latin typeface="Times New Roman"/>
                <a:cs typeface="Times New Roman"/>
              </a:rPr>
              <a:t>Síntese </a:t>
            </a:r>
            <a:r>
              <a:rPr lang="pt-PT" b="1" dirty="0">
                <a:latin typeface="Times New Roman"/>
                <a:cs typeface="Times New Roman"/>
              </a:rPr>
              <a:t>do </a:t>
            </a:r>
            <a:r>
              <a:rPr lang="pt-PT" b="1" dirty="0" err="1">
                <a:latin typeface="Times New Roman"/>
                <a:cs typeface="Times New Roman"/>
              </a:rPr>
              <a:t>oxalato</a:t>
            </a:r>
            <a:r>
              <a:rPr lang="pt-PT" b="1" dirty="0">
                <a:latin typeface="Times New Roman"/>
                <a:cs typeface="Times New Roman"/>
              </a:rPr>
              <a:t> de ferro(II) </a:t>
            </a:r>
            <a:r>
              <a:rPr lang="pt-PT" b="1" dirty="0" err="1">
                <a:latin typeface="Times New Roman"/>
                <a:cs typeface="Times New Roman"/>
              </a:rPr>
              <a:t>diidratado</a:t>
            </a:r>
            <a:r>
              <a:rPr lang="pt-PT" b="1" dirty="0">
                <a:latin typeface="Times New Roman"/>
                <a:cs typeface="Times New Roman"/>
              </a:rPr>
              <a:t> </a:t>
            </a:r>
            <a:endParaRPr lang="pt-PT" dirty="0">
              <a:latin typeface="Times New Roman"/>
              <a:cs typeface="Times New Roman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080" y="2744924"/>
            <a:ext cx="1381500" cy="152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719592"/>
            <a:ext cx="1404156" cy="158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xão recta unidireccional 9"/>
          <p:cNvCxnSpPr/>
          <p:nvPr/>
        </p:nvCxnSpPr>
        <p:spPr>
          <a:xfrm>
            <a:off x="395536" y="3537012"/>
            <a:ext cx="1512168" cy="158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10"/>
          <p:cNvSpPr txBox="1"/>
          <p:nvPr/>
        </p:nvSpPr>
        <p:spPr>
          <a:xfrm>
            <a:off x="251520" y="31049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latin typeface="Times New Roman"/>
                <a:cs typeface="Times New Roman"/>
              </a:rPr>
              <a:t>Com</a:t>
            </a:r>
            <a:r>
              <a:rPr lang="pt-PT" dirty="0" smtClean="0">
                <a:latin typeface="Times New Roman"/>
                <a:cs typeface="Times New Roman"/>
              </a:rPr>
              <a:t> aquecimento</a:t>
            </a:r>
            <a:endParaRPr lang="pt-PT" dirty="0">
              <a:latin typeface="Times New Roman"/>
              <a:cs typeface="Times New Roman"/>
            </a:endParaRPr>
          </a:p>
        </p:txBody>
      </p:sp>
      <p:cxnSp>
        <p:nvCxnSpPr>
          <p:cNvPr id="11" name="Conexão recta unidireccional 11"/>
          <p:cNvCxnSpPr/>
          <p:nvPr/>
        </p:nvCxnSpPr>
        <p:spPr>
          <a:xfrm>
            <a:off x="3995936" y="3537012"/>
            <a:ext cx="2016224" cy="158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2"/>
          <p:cNvSpPr txBox="1"/>
          <p:nvPr/>
        </p:nvSpPr>
        <p:spPr>
          <a:xfrm>
            <a:off x="3995936" y="31049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Times New Roman"/>
                <a:cs typeface="Times New Roman"/>
              </a:rPr>
              <a:t>Rendimento obtido</a:t>
            </a:r>
            <a:endParaRPr lang="pt-PT" dirty="0">
              <a:latin typeface="Times New Roman"/>
              <a:cs typeface="Times New Roman"/>
            </a:endParaRPr>
          </a:p>
        </p:txBody>
      </p:sp>
      <p:cxnSp>
        <p:nvCxnSpPr>
          <p:cNvPr id="13" name="Conexão recta unidireccional 14"/>
          <p:cNvCxnSpPr/>
          <p:nvPr/>
        </p:nvCxnSpPr>
        <p:spPr>
          <a:xfrm>
            <a:off x="395536" y="5472607"/>
            <a:ext cx="1512168" cy="158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5"/>
          <p:cNvSpPr txBox="1"/>
          <p:nvPr/>
        </p:nvSpPr>
        <p:spPr>
          <a:xfrm>
            <a:off x="251520" y="504055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latin typeface="Times New Roman"/>
                <a:cs typeface="Times New Roman"/>
              </a:rPr>
              <a:t>Sem</a:t>
            </a:r>
            <a:r>
              <a:rPr lang="pt-PT" dirty="0" smtClean="0">
                <a:latin typeface="Times New Roman"/>
                <a:cs typeface="Times New Roman"/>
              </a:rPr>
              <a:t> aquecimento</a:t>
            </a:r>
            <a:endParaRPr lang="pt-PT" dirty="0">
              <a:latin typeface="Times New Roman"/>
              <a:cs typeface="Times New Roman"/>
            </a:endParaRPr>
          </a:p>
        </p:txBody>
      </p:sp>
      <p:cxnSp>
        <p:nvCxnSpPr>
          <p:cNvPr id="15" name="Conexão recta unidireccional 16"/>
          <p:cNvCxnSpPr/>
          <p:nvPr/>
        </p:nvCxnSpPr>
        <p:spPr>
          <a:xfrm>
            <a:off x="4067944" y="5472607"/>
            <a:ext cx="2016224" cy="158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7"/>
          <p:cNvSpPr txBox="1"/>
          <p:nvPr/>
        </p:nvSpPr>
        <p:spPr>
          <a:xfrm>
            <a:off x="4067944" y="504055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Times New Roman"/>
                <a:cs typeface="Times New Roman"/>
              </a:rPr>
              <a:t>Rendimento obtido</a:t>
            </a:r>
            <a:endParaRPr lang="pt-PT" dirty="0">
              <a:latin typeface="Times New Roman"/>
              <a:cs typeface="Times New Roman"/>
            </a:endParaRPr>
          </a:p>
        </p:txBody>
      </p:sp>
      <p:sp>
        <p:nvSpPr>
          <p:cNvPr id="17" name="Rectângulo 18"/>
          <p:cNvSpPr/>
          <p:nvPr/>
        </p:nvSpPr>
        <p:spPr>
          <a:xfrm>
            <a:off x="6120172" y="3248980"/>
            <a:ext cx="1080120" cy="50405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92,0 % </a:t>
            </a:r>
            <a:endParaRPr lang="pt-PT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8" name="Rectângulo 19"/>
          <p:cNvSpPr/>
          <p:nvPr/>
        </p:nvSpPr>
        <p:spPr>
          <a:xfrm>
            <a:off x="6120172" y="5184575"/>
            <a:ext cx="1080120" cy="50405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96,1 % </a:t>
            </a:r>
            <a:endParaRPr lang="pt-PT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9" name="CaixaDeTexto 20"/>
          <p:cNvSpPr txBox="1"/>
          <p:nvPr/>
        </p:nvSpPr>
        <p:spPr>
          <a:xfrm>
            <a:off x="7740352" y="4977172"/>
            <a:ext cx="1224136" cy="92333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Processo mais verde</a:t>
            </a:r>
            <a:endParaRPr lang="pt-PT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0" name="Seta para a direita 21"/>
          <p:cNvSpPr/>
          <p:nvPr/>
        </p:nvSpPr>
        <p:spPr>
          <a:xfrm>
            <a:off x="7380312" y="5366829"/>
            <a:ext cx="288032" cy="14401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68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359532" y="1880828"/>
            <a:ext cx="8424936" cy="108012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smtClean="0"/>
              <a:t>Os doze princípios da Química Verde</a:t>
            </a:r>
            <a:endParaRPr lang="pt-PT" dirty="0"/>
          </a:p>
        </p:txBody>
      </p:sp>
      <p:sp>
        <p:nvSpPr>
          <p:cNvPr id="27" name="CaixaDeTexto 4"/>
          <p:cNvSpPr txBox="1"/>
          <p:nvPr/>
        </p:nvSpPr>
        <p:spPr>
          <a:xfrm>
            <a:off x="467544" y="2037038"/>
            <a:ext cx="820891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Sempre que for técnica e economicamente praticável, devem-se </a:t>
            </a:r>
            <a:r>
              <a:rPr lang="pt-PT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usar matérias primas</a:t>
            </a:r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 e </a:t>
            </a:r>
            <a:r>
              <a:rPr lang="pt-PT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recursos</a:t>
            </a:r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pt-PT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renováveis</a:t>
            </a:r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 de preferência a não renováveis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1304764"/>
            <a:ext cx="9109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P7 – USO DE MATÉRIAS RENOVÁVEIS</a:t>
            </a:r>
            <a:endParaRPr lang="pt-PT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95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359532" y="1880828"/>
            <a:ext cx="8424936" cy="108012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smtClean="0"/>
              <a:t>Os doze princípios da Química Verde</a:t>
            </a:r>
            <a:endParaRPr lang="pt-PT" dirty="0"/>
          </a:p>
        </p:txBody>
      </p:sp>
      <p:sp>
        <p:nvSpPr>
          <p:cNvPr id="27" name="CaixaDeTexto 4"/>
          <p:cNvSpPr txBox="1"/>
          <p:nvPr/>
        </p:nvSpPr>
        <p:spPr>
          <a:xfrm>
            <a:off x="467544" y="2037038"/>
            <a:ext cx="820891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Sempre que for técnica e economicamente praticável, devem-se </a:t>
            </a:r>
            <a:r>
              <a:rPr lang="pt-PT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usar matérias primas</a:t>
            </a:r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 e </a:t>
            </a:r>
            <a:r>
              <a:rPr lang="pt-PT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recursos</a:t>
            </a:r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pt-PT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renováveis</a:t>
            </a:r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 de preferência a não renováveis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1304764"/>
            <a:ext cx="9109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P7 – USO DE MATÉRIAS RENOVÁVEIS</a:t>
            </a:r>
            <a:endParaRPr lang="pt-P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91580" y="4613066"/>
            <a:ext cx="2844316" cy="400110"/>
          </a:xfrm>
          <a:prstGeom prst="rect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Não</a:t>
            </a:r>
            <a:r>
              <a:rPr lang="en-US" sz="2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renovável</a:t>
            </a:r>
            <a:endParaRPr lang="en-US" sz="20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760132" y="4613066"/>
            <a:ext cx="2232248" cy="400110"/>
          </a:xfrm>
          <a:prstGeom prst="rect">
            <a:avLst/>
          </a:prstGeom>
          <a:solidFill>
            <a:srgbClr val="006400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Renovável</a:t>
            </a:r>
            <a:endParaRPr lang="en-US" sz="20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" name="CaixaDeTexto 7"/>
          <p:cNvSpPr txBox="1"/>
          <p:nvPr/>
        </p:nvSpPr>
        <p:spPr>
          <a:xfrm>
            <a:off x="2483768" y="3244914"/>
            <a:ext cx="4104456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PRODUÇÃO DE COMBUSTÍVEIS</a:t>
            </a:r>
            <a:endParaRPr lang="pt-PT" sz="20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2" name="Conexão recta unidireccional 10"/>
          <p:cNvCxnSpPr>
            <a:endCxn id="8" idx="0"/>
          </p:cNvCxnSpPr>
          <p:nvPr/>
        </p:nvCxnSpPr>
        <p:spPr>
          <a:xfrm flipH="1">
            <a:off x="2213738" y="4184844"/>
            <a:ext cx="2322258" cy="4282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unidireccional 13"/>
          <p:cNvCxnSpPr>
            <a:endCxn id="9" idx="0"/>
          </p:cNvCxnSpPr>
          <p:nvPr/>
        </p:nvCxnSpPr>
        <p:spPr>
          <a:xfrm>
            <a:off x="4535996" y="4184844"/>
            <a:ext cx="2340260" cy="428222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8230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359532" y="1880828"/>
            <a:ext cx="8424936" cy="108012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smtClean="0"/>
              <a:t>Os doze princípios da Química Verde</a:t>
            </a:r>
            <a:endParaRPr lang="pt-PT" dirty="0"/>
          </a:p>
        </p:txBody>
      </p:sp>
      <p:sp>
        <p:nvSpPr>
          <p:cNvPr id="27" name="CaixaDeTexto 4"/>
          <p:cNvSpPr txBox="1"/>
          <p:nvPr/>
        </p:nvSpPr>
        <p:spPr>
          <a:xfrm>
            <a:off x="467544" y="2037038"/>
            <a:ext cx="820891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Devem-se </a:t>
            </a:r>
            <a:r>
              <a:rPr lang="pt-PT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minimizar</a:t>
            </a:r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 ou, se possível, </a:t>
            </a:r>
            <a:r>
              <a:rPr lang="pt-PT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evitar</a:t>
            </a:r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pt-PT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derivatizações</a:t>
            </a:r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pt-PT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porque requerem </a:t>
            </a:r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reagentes adicionais e podem produzir </a:t>
            </a:r>
            <a:r>
              <a:rPr lang="pt-PT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resíduos.</a:t>
            </a:r>
            <a:endParaRPr lang="pt-PT"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304764"/>
            <a:ext cx="9109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P8 – REDUÇÃO DAS DERIVATIZAÇÕES</a:t>
            </a:r>
            <a:endParaRPr lang="pt-P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9532" y="3320988"/>
            <a:ext cx="8424936" cy="1656184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 caso das reacções estudadas em contexto escolar não existem normalmente derivatizações mas sim mais do que uma </a:t>
            </a:r>
            <a:r>
              <a:rPr lang="pt-PT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etapa</a:t>
            </a:r>
            <a:r>
              <a:rPr lang="pt-P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t-PT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uma série de operações para obtenção do produto isolado</a:t>
            </a:r>
            <a:r>
              <a:rPr lang="pt-P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na síntese. Também aqui são requeridos reagentes adicionais que produzem resíduos.</a:t>
            </a:r>
            <a:endParaRPr lang="pt-PT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08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smtClean="0"/>
              <a:t>Os doze princípios da Química Verde</a:t>
            </a:r>
            <a:endParaRPr lang="pt-PT" dirty="0"/>
          </a:p>
        </p:txBody>
      </p:sp>
      <p:sp>
        <p:nvSpPr>
          <p:cNvPr id="7" name="Rectangle 6"/>
          <p:cNvSpPr/>
          <p:nvPr/>
        </p:nvSpPr>
        <p:spPr>
          <a:xfrm>
            <a:off x="359532" y="2204864"/>
            <a:ext cx="2592288" cy="54006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000000"/>
                </a:solidFill>
                <a:latin typeface="Times New Roman"/>
                <a:cs typeface="Times New Roman"/>
              </a:rPr>
              <a:t>Cascas de laranja</a:t>
            </a:r>
            <a:endParaRPr lang="pt-PT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10" name="Conexão recta unidireccional 31"/>
          <p:cNvCxnSpPr>
            <a:stCxn id="7" idx="2"/>
            <a:endCxn id="30" idx="0"/>
          </p:cNvCxnSpPr>
          <p:nvPr/>
        </p:nvCxnSpPr>
        <p:spPr>
          <a:xfrm>
            <a:off x="1655676" y="2744924"/>
            <a:ext cx="0" cy="72008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16"/>
          <p:cNvCxnSpPr/>
          <p:nvPr/>
        </p:nvCxnSpPr>
        <p:spPr>
          <a:xfrm rot="5400000">
            <a:off x="2231740" y="4113076"/>
            <a:ext cx="46805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2"/>
          <p:cNvSpPr txBox="1"/>
          <p:nvPr/>
        </p:nvSpPr>
        <p:spPr>
          <a:xfrm>
            <a:off x="4932040" y="1268760"/>
            <a:ext cx="378042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latin typeface="Times New Roman"/>
                <a:cs typeface="Times New Roman"/>
              </a:rPr>
              <a:t>Síntese da sulfato de </a:t>
            </a:r>
            <a:r>
              <a:rPr lang="pt-PT" sz="1600" b="1" dirty="0" err="1" smtClean="0">
                <a:latin typeface="Times New Roman"/>
                <a:cs typeface="Times New Roman"/>
              </a:rPr>
              <a:t>tetraaminocobre</a:t>
            </a:r>
            <a:r>
              <a:rPr lang="pt-PT" sz="1600" b="1" dirty="0" smtClean="0">
                <a:latin typeface="Times New Roman"/>
                <a:cs typeface="Times New Roman"/>
              </a:rPr>
              <a:t>(II) </a:t>
            </a:r>
            <a:r>
              <a:rPr lang="pt-PT" sz="1600" b="1" dirty="0" err="1" smtClean="0">
                <a:latin typeface="Times New Roman"/>
                <a:cs typeface="Times New Roman"/>
              </a:rPr>
              <a:t>monoidratado</a:t>
            </a:r>
            <a:r>
              <a:rPr lang="pt-PT" sz="1600" b="1" dirty="0" smtClean="0">
                <a:latin typeface="Times New Roman"/>
                <a:cs typeface="Times New Roman"/>
              </a:rPr>
              <a:t> </a:t>
            </a:r>
            <a:endParaRPr lang="pt-PT" sz="1600" b="1" dirty="0">
              <a:latin typeface="Times New Roman"/>
              <a:cs typeface="Times New Roman"/>
            </a:endParaRPr>
          </a:p>
        </p:txBody>
      </p:sp>
      <p:pic>
        <p:nvPicPr>
          <p:cNvPr id="18" name="Imagem 14" descr="foto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42" t="25949" r="38143" b="-3795"/>
          <a:stretch>
            <a:fillRect/>
          </a:stretch>
        </p:blipFill>
        <p:spPr bwMode="auto">
          <a:xfrm>
            <a:off x="7848364" y="5409220"/>
            <a:ext cx="1224136" cy="122413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9" name="CaixaDeTexto 17"/>
          <p:cNvSpPr txBox="1"/>
          <p:nvPr/>
        </p:nvSpPr>
        <p:spPr>
          <a:xfrm>
            <a:off x="6480212" y="6084004"/>
            <a:ext cx="1080120" cy="36933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1 Etapa </a:t>
            </a:r>
            <a:endParaRPr lang="pt-PT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32040" y="2420888"/>
            <a:ext cx="1728192" cy="122395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000000"/>
                </a:solidFill>
                <a:latin typeface="Times New Roman"/>
                <a:cs typeface="Times New Roman"/>
              </a:rPr>
              <a:t>Sulfato de cobre(II) </a:t>
            </a:r>
            <a:r>
              <a:rPr lang="pt-PT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pentaidratado</a:t>
            </a:r>
            <a:endParaRPr lang="pt-PT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80312" y="2420888"/>
            <a:ext cx="1332148" cy="122395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000000"/>
                </a:solidFill>
                <a:latin typeface="Times New Roman"/>
                <a:cs typeface="Times New Roman"/>
              </a:rPr>
              <a:t>Amoníaco</a:t>
            </a:r>
            <a:endParaRPr lang="pt-PT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2100" y="4869160"/>
            <a:ext cx="3060340" cy="9144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000000"/>
                </a:solidFill>
                <a:latin typeface="Times New Roman"/>
                <a:cs typeface="Times New Roman"/>
              </a:rPr>
              <a:t>Sulfato de </a:t>
            </a:r>
            <a:r>
              <a:rPr lang="pt-PT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tetraaminocobre</a:t>
            </a:r>
            <a:r>
              <a:rPr lang="pt-PT" dirty="0" smtClean="0">
                <a:solidFill>
                  <a:srgbClr val="000000"/>
                </a:solidFill>
                <a:latin typeface="Times New Roman"/>
                <a:cs typeface="Times New Roman"/>
              </a:rPr>
              <a:t>(II) </a:t>
            </a:r>
            <a:r>
              <a:rPr lang="pt-PT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monoidratado</a:t>
            </a:r>
            <a:endParaRPr lang="pt-PT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23" name="Conexão recta unidireccional 31"/>
          <p:cNvCxnSpPr>
            <a:endCxn id="22" idx="0"/>
          </p:cNvCxnSpPr>
          <p:nvPr/>
        </p:nvCxnSpPr>
        <p:spPr>
          <a:xfrm>
            <a:off x="6993269" y="3990764"/>
            <a:ext cx="9001" cy="878396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36863" y="2672916"/>
            <a:ext cx="330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cxnSp>
        <p:nvCxnSpPr>
          <p:cNvPr id="25" name="Conexão recta unidireccional 31"/>
          <p:cNvCxnSpPr/>
          <p:nvPr/>
        </p:nvCxnSpPr>
        <p:spPr>
          <a:xfrm>
            <a:off x="8100392" y="3645010"/>
            <a:ext cx="0" cy="324050"/>
          </a:xfrm>
          <a:prstGeom prst="straightConnector1">
            <a:avLst/>
          </a:prstGeom>
          <a:ln w="38100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cta unidireccional 31"/>
          <p:cNvCxnSpPr/>
          <p:nvPr/>
        </p:nvCxnSpPr>
        <p:spPr>
          <a:xfrm flipH="1">
            <a:off x="5796140" y="3969060"/>
            <a:ext cx="2304252" cy="0"/>
          </a:xfrm>
          <a:prstGeom prst="straightConnector1">
            <a:avLst/>
          </a:prstGeom>
          <a:ln w="38100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xão recta unidireccional 31"/>
          <p:cNvCxnSpPr/>
          <p:nvPr/>
        </p:nvCxnSpPr>
        <p:spPr>
          <a:xfrm>
            <a:off x="5814138" y="3645024"/>
            <a:ext cx="0" cy="324050"/>
          </a:xfrm>
          <a:prstGeom prst="straightConnector1">
            <a:avLst/>
          </a:prstGeom>
          <a:ln w="38100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59532" y="3465004"/>
            <a:ext cx="2592288" cy="54006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000000"/>
                </a:solidFill>
                <a:latin typeface="Times New Roman"/>
                <a:cs typeface="Times New Roman"/>
              </a:rPr>
              <a:t>Óleo de laranja</a:t>
            </a:r>
            <a:endParaRPr lang="pt-PT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33" name="Conexão recta unidireccional 31"/>
          <p:cNvCxnSpPr>
            <a:stCxn id="30" idx="2"/>
            <a:endCxn id="36" idx="0"/>
          </p:cNvCxnSpPr>
          <p:nvPr/>
        </p:nvCxnSpPr>
        <p:spPr>
          <a:xfrm>
            <a:off x="1655676" y="4005064"/>
            <a:ext cx="0" cy="648072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59532" y="4653136"/>
            <a:ext cx="2592288" cy="54006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000000"/>
                </a:solidFill>
                <a:latin typeface="Times New Roman"/>
                <a:cs typeface="Times New Roman"/>
              </a:rPr>
              <a:t>Limoneno</a:t>
            </a:r>
            <a:endParaRPr lang="pt-PT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8" name="CaixaDeTexto 17"/>
          <p:cNvSpPr txBox="1"/>
          <p:nvPr/>
        </p:nvSpPr>
        <p:spPr>
          <a:xfrm>
            <a:off x="3059832" y="2915652"/>
            <a:ext cx="1080120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1ª Etapa </a:t>
            </a:r>
            <a:endParaRPr lang="pt-PT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39" name="Curved Connector 38"/>
          <p:cNvCxnSpPr>
            <a:stCxn id="7" idx="3"/>
            <a:endCxn id="30" idx="3"/>
          </p:cNvCxnSpPr>
          <p:nvPr/>
        </p:nvCxnSpPr>
        <p:spPr>
          <a:xfrm>
            <a:off x="2951820" y="2474894"/>
            <a:ext cx="12700" cy="1260140"/>
          </a:xfrm>
          <a:prstGeom prst="curvedConnector3">
            <a:avLst>
              <a:gd name="adj1" fmla="val 10191142"/>
            </a:avLst>
          </a:prstGeom>
          <a:ln w="41275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CaixaDeTexto 17"/>
          <p:cNvSpPr txBox="1"/>
          <p:nvPr/>
        </p:nvSpPr>
        <p:spPr>
          <a:xfrm>
            <a:off x="3095836" y="4193794"/>
            <a:ext cx="1080120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2ª Etapa </a:t>
            </a:r>
            <a:endParaRPr lang="pt-PT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47" name="Curved Connector 46"/>
          <p:cNvCxnSpPr/>
          <p:nvPr/>
        </p:nvCxnSpPr>
        <p:spPr>
          <a:xfrm>
            <a:off x="2951820" y="3861048"/>
            <a:ext cx="12700" cy="1080140"/>
          </a:xfrm>
          <a:prstGeom prst="curvedConnector3">
            <a:avLst>
              <a:gd name="adj1" fmla="val 10191142"/>
            </a:avLst>
          </a:prstGeom>
          <a:ln w="41275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aixaDeTexto 12"/>
          <p:cNvSpPr txBox="1"/>
          <p:nvPr/>
        </p:nvSpPr>
        <p:spPr>
          <a:xfrm>
            <a:off x="359532" y="1268760"/>
            <a:ext cx="3780420" cy="5847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latin typeface="Times New Roman"/>
                <a:cs typeface="Times New Roman"/>
              </a:rPr>
              <a:t>Extração do limoneno a partir de cascas de laranja</a:t>
            </a:r>
            <a:endParaRPr lang="pt-PT" sz="1600" b="1" dirty="0">
              <a:latin typeface="Times New Roman"/>
              <a:cs typeface="Times New Roman"/>
            </a:endParaRPr>
          </a:p>
        </p:txBody>
      </p:sp>
      <p:sp>
        <p:nvSpPr>
          <p:cNvPr id="51" name="CaixaDeTexto 17"/>
          <p:cNvSpPr txBox="1"/>
          <p:nvPr/>
        </p:nvSpPr>
        <p:spPr>
          <a:xfrm>
            <a:off x="1691680" y="6057292"/>
            <a:ext cx="1080120" cy="3693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2 Etapas </a:t>
            </a:r>
            <a:endParaRPr lang="pt-PT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359532" y="1808820"/>
            <a:ext cx="8424936" cy="64807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smtClean="0"/>
              <a:t>Os doze princípios da Química Verde</a:t>
            </a:r>
            <a:endParaRPr lang="pt-PT" dirty="0"/>
          </a:p>
        </p:txBody>
      </p:sp>
      <p:sp>
        <p:nvSpPr>
          <p:cNvPr id="27" name="CaixaDeTexto 4"/>
          <p:cNvSpPr txBox="1"/>
          <p:nvPr/>
        </p:nvSpPr>
        <p:spPr>
          <a:xfrm>
            <a:off x="467544" y="1932801"/>
            <a:ext cx="820891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Devem usar-se catalisadores inócuos sempre que </a:t>
            </a:r>
            <a:r>
              <a:rPr lang="pt-PT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possível.</a:t>
            </a:r>
            <a:endParaRPr lang="pt-PT"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304764"/>
            <a:ext cx="9109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P9 - CATALISADORES</a:t>
            </a:r>
            <a:endParaRPr lang="pt-PT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27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359532" y="1808820"/>
            <a:ext cx="8424936" cy="64807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smtClean="0"/>
              <a:t>Os doze princípios da Química Verde</a:t>
            </a:r>
            <a:endParaRPr lang="pt-PT" dirty="0"/>
          </a:p>
        </p:txBody>
      </p:sp>
      <p:sp>
        <p:nvSpPr>
          <p:cNvPr id="27" name="CaixaDeTexto 4"/>
          <p:cNvSpPr txBox="1"/>
          <p:nvPr/>
        </p:nvSpPr>
        <p:spPr>
          <a:xfrm>
            <a:off x="467544" y="1932801"/>
            <a:ext cx="820891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Devem usar-se catalisadores inócuos sempre que </a:t>
            </a:r>
            <a:r>
              <a:rPr lang="pt-PT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possível.</a:t>
            </a:r>
            <a:endParaRPr lang="pt-PT"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304764"/>
            <a:ext cx="9109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P9 - CATALISADORES</a:t>
            </a:r>
            <a:endParaRPr lang="pt-PT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7297083"/>
              </p:ext>
            </p:extLst>
          </p:nvPr>
        </p:nvGraphicFramePr>
        <p:xfrm>
          <a:off x="359532" y="3796572"/>
          <a:ext cx="8424936" cy="215270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/>
                          <a:cs typeface="Times New Roman"/>
                        </a:rPr>
                        <a:t>Catalisador</a:t>
                      </a:r>
                      <a:endParaRPr lang="pt-P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/>
                          <a:cs typeface="Times New Roman"/>
                        </a:rPr>
                        <a:t>Perigos</a:t>
                      </a:r>
                      <a:endParaRPr lang="pt-P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>
                          <a:latin typeface="Times New Roman"/>
                          <a:cs typeface="Times New Roman"/>
                        </a:rPr>
                        <a:t>Tempo</a:t>
                      </a:r>
                      <a:r>
                        <a:rPr lang="pt-PT" baseline="0" dirty="0" smtClean="0">
                          <a:latin typeface="Times New Roman"/>
                          <a:cs typeface="Times New Roman"/>
                        </a:rPr>
                        <a:t> de reacção / </a:t>
                      </a:r>
                      <a:r>
                        <a:rPr lang="pt-PT" baseline="0" dirty="0" err="1" smtClean="0">
                          <a:latin typeface="Times New Roman"/>
                          <a:cs typeface="Times New Roman"/>
                        </a:rPr>
                        <a:t>min</a:t>
                      </a:r>
                      <a:endParaRPr lang="pt-PT" dirty="0" smtClean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/>
                          <a:cs typeface="Times New Roman"/>
                        </a:rPr>
                        <a:t>Rendimento /%</a:t>
                      </a:r>
                      <a:endParaRPr lang="pt-P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6159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/>
                          <a:cs typeface="Times New Roman"/>
                        </a:rPr>
                        <a:t>Sem</a:t>
                      </a:r>
                      <a:r>
                        <a:rPr lang="pt-PT" baseline="0" dirty="0" smtClean="0">
                          <a:latin typeface="Times New Roman"/>
                          <a:cs typeface="Times New Roman"/>
                        </a:rPr>
                        <a:t> Catalisador</a:t>
                      </a:r>
                      <a:endParaRPr lang="pt-P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/>
                          <a:cs typeface="Times New Roman"/>
                        </a:rPr>
                        <a:t>- </a:t>
                      </a:r>
                      <a:endParaRPr lang="pt-P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/>
                          <a:cs typeface="Times New Roman"/>
                        </a:rPr>
                        <a:t>Não ocorre reacção</a:t>
                      </a:r>
                      <a:endParaRPr lang="pt-P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>
                          <a:latin typeface="Times New Roman"/>
                          <a:cs typeface="Times New Roman"/>
                        </a:rPr>
                        <a:t>Não ocorre reacção</a:t>
                      </a:r>
                    </a:p>
                  </a:txBody>
                  <a:tcPr/>
                </a:tc>
              </a:tr>
              <a:tr h="376159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/>
                          <a:cs typeface="Times New Roman"/>
                        </a:rPr>
                        <a:t>Ácido</a:t>
                      </a:r>
                      <a:r>
                        <a:rPr lang="pt-PT" baseline="0" dirty="0" smtClean="0">
                          <a:latin typeface="Times New Roman"/>
                          <a:cs typeface="Times New Roman"/>
                        </a:rPr>
                        <a:t> sulfúrico</a:t>
                      </a:r>
                      <a:endParaRPr lang="pt-P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/>
                          <a:cs typeface="Times New Roman"/>
                        </a:rPr>
                        <a:t>C</a:t>
                      </a:r>
                      <a:endParaRPr lang="pt-P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lang="pt-P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/>
                          <a:cs typeface="Times New Roman"/>
                        </a:rPr>
                        <a:t>39</a:t>
                      </a:r>
                      <a:endParaRPr lang="pt-P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6159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/>
                          <a:cs typeface="Times New Roman"/>
                        </a:rPr>
                        <a:t>Ácido fosfórico</a:t>
                      </a:r>
                      <a:endParaRPr lang="pt-P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>
                          <a:latin typeface="Times New Roman"/>
                          <a:cs typeface="Times New Roman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lang="pt-P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/>
                          <a:cs typeface="Times New Roman"/>
                        </a:rPr>
                        <a:t>35</a:t>
                      </a:r>
                      <a:endParaRPr lang="pt-P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6159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/>
                          <a:cs typeface="Times New Roman"/>
                        </a:rPr>
                        <a:t>Acetato de sódio</a:t>
                      </a:r>
                      <a:endParaRPr lang="pt-P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/>
                          <a:cs typeface="Times New Roman"/>
                        </a:rPr>
                        <a:t> sem </a:t>
                      </a:r>
                      <a:r>
                        <a:rPr lang="pt-PT" dirty="0" smtClean="0">
                          <a:latin typeface="Times New Roman"/>
                          <a:cs typeface="Times New Roman"/>
                        </a:rPr>
                        <a:t>perigo</a:t>
                      </a:r>
                      <a:endParaRPr lang="pt-P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/>
                          <a:cs typeface="Times New Roman"/>
                        </a:rPr>
                        <a:t>13</a:t>
                      </a:r>
                      <a:endParaRPr lang="pt-P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/>
                          <a:cs typeface="Times New Roman"/>
                        </a:rPr>
                        <a:t>44</a:t>
                      </a:r>
                      <a:endParaRPr lang="pt-P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ângulo 12"/>
          <p:cNvSpPr/>
          <p:nvPr/>
        </p:nvSpPr>
        <p:spPr>
          <a:xfrm>
            <a:off x="395536" y="2672916"/>
            <a:ext cx="835292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b="1" dirty="0" smtClean="0">
                <a:latin typeface="Times New Roman"/>
                <a:cs typeface="Times New Roman"/>
              </a:rPr>
              <a:t>Síntese da aspirina – ácido </a:t>
            </a:r>
            <a:r>
              <a:rPr lang="pt-PT" b="1" dirty="0" err="1" smtClean="0">
                <a:latin typeface="Times New Roman"/>
                <a:cs typeface="Times New Roman"/>
              </a:rPr>
              <a:t>acetilsalicílico</a:t>
            </a:r>
            <a:endParaRPr lang="pt-PT" dirty="0">
              <a:latin typeface="Times New Roman"/>
              <a:cs typeface="Times New Roman"/>
            </a:endParaRPr>
          </a:p>
        </p:txBody>
      </p:sp>
      <p:graphicFrame>
        <p:nvGraphicFramePr>
          <p:cNvPr id="9" name="Objec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4085795"/>
              </p:ext>
            </p:extLst>
          </p:nvPr>
        </p:nvGraphicFramePr>
        <p:xfrm>
          <a:off x="485800" y="3212976"/>
          <a:ext cx="8172400" cy="323731"/>
        </p:xfrm>
        <a:graphic>
          <a:graphicData uri="http://schemas.openxmlformats.org/presentationml/2006/ole">
            <p:oleObj spid="_x0000_s1037" name="Equação" r:id="rId4" imgW="5129790" imgH="203384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7422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359532" y="1808820"/>
            <a:ext cx="8424936" cy="64807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smtClean="0"/>
              <a:t>Os doze princípios da Química Verde</a:t>
            </a:r>
            <a:endParaRPr lang="pt-PT" dirty="0"/>
          </a:p>
        </p:txBody>
      </p:sp>
      <p:sp>
        <p:nvSpPr>
          <p:cNvPr id="27" name="CaixaDeTexto 4"/>
          <p:cNvSpPr txBox="1"/>
          <p:nvPr/>
        </p:nvSpPr>
        <p:spPr>
          <a:xfrm>
            <a:off x="467544" y="1932801"/>
            <a:ext cx="820891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Devem usar-se catalisadores inócuos sempre que </a:t>
            </a:r>
            <a:r>
              <a:rPr lang="pt-PT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possível.</a:t>
            </a:r>
            <a:endParaRPr lang="pt-PT"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304764"/>
            <a:ext cx="9109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P9 - CATALISADORES</a:t>
            </a:r>
            <a:endParaRPr lang="pt-PT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2431461"/>
              </p:ext>
            </p:extLst>
          </p:nvPr>
        </p:nvGraphicFramePr>
        <p:xfrm>
          <a:off x="359532" y="3796572"/>
          <a:ext cx="8424936" cy="215270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/>
                          <a:cs typeface="Times New Roman"/>
                        </a:rPr>
                        <a:t>Catalisador</a:t>
                      </a:r>
                      <a:endParaRPr lang="pt-P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mtClean="0">
                          <a:latin typeface="Times New Roman"/>
                          <a:cs typeface="Times New Roman"/>
                        </a:rPr>
                        <a:t>Perigos</a:t>
                      </a:r>
                      <a:endParaRPr lang="pt-P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>
                          <a:latin typeface="Times New Roman"/>
                          <a:cs typeface="Times New Roman"/>
                        </a:rPr>
                        <a:t>Tempo</a:t>
                      </a:r>
                      <a:r>
                        <a:rPr lang="pt-PT" baseline="0" dirty="0" smtClean="0">
                          <a:latin typeface="Times New Roman"/>
                          <a:cs typeface="Times New Roman"/>
                        </a:rPr>
                        <a:t> de reacção / </a:t>
                      </a:r>
                      <a:r>
                        <a:rPr lang="pt-PT" baseline="0" dirty="0" err="1" smtClean="0">
                          <a:latin typeface="Times New Roman"/>
                          <a:cs typeface="Times New Roman"/>
                        </a:rPr>
                        <a:t>min</a:t>
                      </a:r>
                      <a:endParaRPr lang="pt-PT" dirty="0" smtClean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/>
                          <a:cs typeface="Times New Roman"/>
                        </a:rPr>
                        <a:t>Rendimento /%</a:t>
                      </a:r>
                      <a:endParaRPr lang="pt-P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6159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/>
                          <a:cs typeface="Times New Roman"/>
                        </a:rPr>
                        <a:t>Sem</a:t>
                      </a:r>
                      <a:r>
                        <a:rPr lang="pt-PT" baseline="0" dirty="0" smtClean="0">
                          <a:latin typeface="Times New Roman"/>
                          <a:cs typeface="Times New Roman"/>
                        </a:rPr>
                        <a:t> Catalisador</a:t>
                      </a:r>
                      <a:endParaRPr lang="pt-P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/>
                          <a:cs typeface="Times New Roman"/>
                        </a:rPr>
                        <a:t>- </a:t>
                      </a:r>
                      <a:endParaRPr lang="pt-P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/>
                          <a:cs typeface="Times New Roman"/>
                        </a:rPr>
                        <a:t>Não ocorre reacção</a:t>
                      </a:r>
                      <a:endParaRPr lang="pt-P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>
                          <a:latin typeface="Times New Roman"/>
                          <a:cs typeface="Times New Roman"/>
                        </a:rPr>
                        <a:t>Não ocorre reacção</a:t>
                      </a:r>
                    </a:p>
                  </a:txBody>
                  <a:tcPr/>
                </a:tc>
              </a:tr>
              <a:tr h="376159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/>
                          <a:cs typeface="Times New Roman"/>
                        </a:rPr>
                        <a:t>Ácido</a:t>
                      </a:r>
                      <a:r>
                        <a:rPr lang="pt-PT" baseline="0" dirty="0" smtClean="0">
                          <a:latin typeface="Times New Roman"/>
                          <a:cs typeface="Times New Roman"/>
                        </a:rPr>
                        <a:t> sulfúrico</a:t>
                      </a:r>
                      <a:endParaRPr lang="pt-P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/>
                          <a:cs typeface="Times New Roman"/>
                        </a:rPr>
                        <a:t>C</a:t>
                      </a:r>
                      <a:endParaRPr lang="pt-P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lang="pt-P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/>
                          <a:cs typeface="Times New Roman"/>
                        </a:rPr>
                        <a:t>39</a:t>
                      </a:r>
                      <a:endParaRPr lang="pt-P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6159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/>
                          <a:cs typeface="Times New Roman"/>
                        </a:rPr>
                        <a:t>Ácido fosfórico</a:t>
                      </a:r>
                      <a:endParaRPr lang="pt-P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>
                          <a:latin typeface="Times New Roman"/>
                          <a:cs typeface="Times New Roman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lang="pt-P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/>
                          <a:cs typeface="Times New Roman"/>
                        </a:rPr>
                        <a:t>35</a:t>
                      </a:r>
                      <a:endParaRPr lang="pt-P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6159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/>
                          <a:cs typeface="Times New Roman"/>
                        </a:rPr>
                        <a:t>Acetato de sódio</a:t>
                      </a:r>
                      <a:endParaRPr lang="pt-P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/>
                          <a:cs typeface="Times New Roman"/>
                        </a:rPr>
                        <a:t> sem </a:t>
                      </a:r>
                      <a:r>
                        <a:rPr lang="pt-PT" dirty="0" smtClean="0">
                          <a:latin typeface="Times New Roman"/>
                          <a:cs typeface="Times New Roman"/>
                        </a:rPr>
                        <a:t>perigo</a:t>
                      </a:r>
                      <a:endParaRPr lang="pt-P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/>
                          <a:cs typeface="Times New Roman"/>
                        </a:rPr>
                        <a:t>13</a:t>
                      </a:r>
                      <a:endParaRPr lang="pt-P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/>
                          <a:cs typeface="Times New Roman"/>
                        </a:rPr>
                        <a:t>44</a:t>
                      </a:r>
                      <a:endParaRPr lang="pt-P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ângulo 12"/>
          <p:cNvSpPr/>
          <p:nvPr/>
        </p:nvSpPr>
        <p:spPr>
          <a:xfrm>
            <a:off x="395536" y="2672916"/>
            <a:ext cx="835292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b="1" dirty="0" smtClean="0">
                <a:latin typeface="Times New Roman"/>
                <a:cs typeface="Times New Roman"/>
              </a:rPr>
              <a:t>Síntese da aspirina – ácido </a:t>
            </a:r>
            <a:r>
              <a:rPr lang="pt-PT" b="1" dirty="0" err="1" smtClean="0">
                <a:latin typeface="Times New Roman"/>
                <a:cs typeface="Times New Roman"/>
              </a:rPr>
              <a:t>acetilsalicílico</a:t>
            </a:r>
            <a:endParaRPr lang="pt-PT" dirty="0">
              <a:latin typeface="Times New Roman"/>
              <a:cs typeface="Times New Roman"/>
            </a:endParaRPr>
          </a:p>
        </p:txBody>
      </p:sp>
      <p:graphicFrame>
        <p:nvGraphicFramePr>
          <p:cNvPr id="9" name="Objec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00883574"/>
              </p:ext>
            </p:extLst>
          </p:nvPr>
        </p:nvGraphicFramePr>
        <p:xfrm>
          <a:off x="485800" y="3212976"/>
          <a:ext cx="8172400" cy="323731"/>
        </p:xfrm>
        <a:graphic>
          <a:graphicData uri="http://schemas.openxmlformats.org/presentationml/2006/ole">
            <p:oleObj spid="_x0000_s6145" name="Equação" r:id="rId4" imgW="5129790" imgH="203384" progId="Equation.3">
              <p:embed/>
            </p:oleObj>
          </a:graphicData>
        </a:graphic>
      </p:graphicFrame>
      <p:sp>
        <p:nvSpPr>
          <p:cNvPr id="10" name="Oval 9"/>
          <p:cNvSpPr/>
          <p:nvPr/>
        </p:nvSpPr>
        <p:spPr>
          <a:xfrm>
            <a:off x="3311860" y="4797152"/>
            <a:ext cx="432048" cy="432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Oval 10"/>
          <p:cNvSpPr/>
          <p:nvPr/>
        </p:nvSpPr>
        <p:spPr>
          <a:xfrm>
            <a:off x="3311860" y="5193204"/>
            <a:ext cx="432048" cy="432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Oval 11"/>
          <p:cNvSpPr/>
          <p:nvPr/>
        </p:nvSpPr>
        <p:spPr>
          <a:xfrm>
            <a:off x="2987824" y="5625244"/>
            <a:ext cx="1152128" cy="32403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4" name="Conexão em ângulos rectos 14"/>
          <p:cNvCxnSpPr/>
          <p:nvPr/>
        </p:nvCxnSpPr>
        <p:spPr>
          <a:xfrm>
            <a:off x="2267744" y="5769260"/>
            <a:ext cx="792088" cy="648072"/>
          </a:xfrm>
          <a:prstGeom prst="bentConnector3">
            <a:avLst>
              <a:gd name="adj1" fmla="val 50000"/>
            </a:avLst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20"/>
          <p:cNvSpPr txBox="1"/>
          <p:nvPr/>
        </p:nvSpPr>
        <p:spPr>
          <a:xfrm>
            <a:off x="3131840" y="6192016"/>
            <a:ext cx="392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latin typeface="Times New Roman"/>
                <a:cs typeface="Times New Roman"/>
              </a:rPr>
              <a:t>CATALISADOR MAIS INDICADO</a:t>
            </a:r>
            <a:endParaRPr lang="pt-PT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01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/>
              <a:t>Quando surgiu a postura Química Verde?</a:t>
            </a:r>
          </a:p>
        </p:txBody>
      </p:sp>
      <p:sp>
        <p:nvSpPr>
          <p:cNvPr id="9" name="Rectângulo 2"/>
          <p:cNvSpPr/>
          <p:nvPr/>
        </p:nvSpPr>
        <p:spPr>
          <a:xfrm>
            <a:off x="251520" y="1376772"/>
            <a:ext cx="8640960" cy="40011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latin typeface="Times New Roman"/>
                <a:cs typeface="Times New Roman"/>
              </a:rPr>
              <a:t>Programa </a:t>
            </a:r>
            <a:r>
              <a:rPr lang="pt-PT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“Vias Sintéticas Alternativas para Prevenção de Poluição”</a:t>
            </a:r>
          </a:p>
        </p:txBody>
      </p:sp>
      <p:pic>
        <p:nvPicPr>
          <p:cNvPr id="3" name="Picture 2" descr="esquema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090146"/>
            <a:ext cx="7132147" cy="421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245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359532" y="1952836"/>
            <a:ext cx="8424936" cy="1224136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smtClean="0"/>
              <a:t>Os doze princípios da Química Verde</a:t>
            </a:r>
            <a:endParaRPr lang="pt-PT" dirty="0"/>
          </a:p>
        </p:txBody>
      </p:sp>
      <p:sp>
        <p:nvSpPr>
          <p:cNvPr id="27" name="CaixaDeTexto 4"/>
          <p:cNvSpPr txBox="1"/>
          <p:nvPr/>
        </p:nvSpPr>
        <p:spPr>
          <a:xfrm>
            <a:off x="467544" y="2024844"/>
            <a:ext cx="820891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Os produtos químicos devem ser planificados a nível molecular de modo que no fim do seu uso </a:t>
            </a:r>
            <a:r>
              <a:rPr lang="pt-PT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não persistam no ambiente </a:t>
            </a:r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e se </a:t>
            </a:r>
            <a:r>
              <a:rPr lang="pt-PT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decomponham</a:t>
            </a:r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 em </a:t>
            </a:r>
            <a:r>
              <a:rPr lang="pt-PT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produtos de degradação </a:t>
            </a:r>
            <a:r>
              <a:rPr lang="pt-PT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inócuos</a:t>
            </a:r>
            <a:r>
              <a:rPr lang="pt-PT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pt-PT"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304764"/>
            <a:ext cx="9109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P10 – PLANIFICAÇÃO PARA A DEGRADAÇÃO</a:t>
            </a:r>
            <a:endParaRPr lang="pt-PT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40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359532" y="1952836"/>
            <a:ext cx="8424936" cy="1224136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smtClean="0"/>
              <a:t>Os doze princípios da Química Verde</a:t>
            </a:r>
            <a:endParaRPr lang="pt-PT" dirty="0"/>
          </a:p>
        </p:txBody>
      </p:sp>
      <p:sp>
        <p:nvSpPr>
          <p:cNvPr id="27" name="CaixaDeTexto 4"/>
          <p:cNvSpPr txBox="1"/>
          <p:nvPr/>
        </p:nvSpPr>
        <p:spPr>
          <a:xfrm>
            <a:off x="467544" y="2024844"/>
            <a:ext cx="820891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Os produtos químicos devem ser planificados a nível molecular de modo que no fim do seu uso </a:t>
            </a:r>
            <a:r>
              <a:rPr lang="pt-PT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não persistam no ambiente </a:t>
            </a:r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e se </a:t>
            </a:r>
            <a:r>
              <a:rPr lang="pt-PT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decomponham</a:t>
            </a:r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 em </a:t>
            </a:r>
            <a:r>
              <a:rPr lang="pt-PT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produtos de degradação </a:t>
            </a:r>
            <a:r>
              <a:rPr lang="pt-PT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inócuos</a:t>
            </a:r>
            <a:r>
              <a:rPr lang="pt-PT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pt-PT"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304764"/>
            <a:ext cx="9109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P10 – PLANIFICAÇÃO PARA A DEGRADAÇÃO</a:t>
            </a:r>
            <a:endParaRPr lang="pt-P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79512" y="3645240"/>
            <a:ext cx="4284000" cy="19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PLÁSTICO CONVENCIONAL</a:t>
            </a:r>
          </a:p>
          <a:p>
            <a:pPr algn="ctr"/>
            <a:endParaRPr lang="en-US" sz="20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tempo de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degradação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= 500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anos</a:t>
            </a:r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endParaRPr lang="en-US" sz="20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Não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degradável</a:t>
            </a:r>
            <a:endParaRPr lang="en-US" sz="20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em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tempo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útil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lang="en-US" sz="20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4680012" y="3645240"/>
            <a:ext cx="4284476" cy="19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PLÁSTICO BIODEGRADÁVEL</a:t>
            </a:r>
          </a:p>
          <a:p>
            <a:pPr algn="ctr"/>
            <a:endParaRPr lang="en-US" sz="20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tempo de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degradação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= 12 a 18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meses</a:t>
            </a:r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endParaRPr lang="en-US" sz="20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000" b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Degradável</a:t>
            </a:r>
            <a:endParaRPr lang="en-US" sz="20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algn="ctr"/>
            <a:endParaRPr lang="en-US" sz="20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79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359532" y="1952836"/>
            <a:ext cx="8424936" cy="1224136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smtClean="0"/>
              <a:t>Os doze princípios da Química Verde</a:t>
            </a:r>
            <a:endParaRPr lang="pt-PT" dirty="0"/>
          </a:p>
        </p:txBody>
      </p:sp>
      <p:sp>
        <p:nvSpPr>
          <p:cNvPr id="27" name="CaixaDeTexto 4"/>
          <p:cNvSpPr txBox="1"/>
          <p:nvPr/>
        </p:nvSpPr>
        <p:spPr>
          <a:xfrm>
            <a:off x="467544" y="2024844"/>
            <a:ext cx="820891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Deve-se procurar usar </a:t>
            </a:r>
            <a:r>
              <a:rPr lang="pt-PT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métodos analíticos </a:t>
            </a:r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que permitam </a:t>
            </a:r>
            <a:r>
              <a:rPr lang="pt-PT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monitorização </a:t>
            </a:r>
            <a:r>
              <a:rPr lang="pt-PT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direta </a:t>
            </a:r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dos processos de fabrico </a:t>
            </a:r>
            <a:r>
              <a:rPr lang="pt-PT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em tempo real </a:t>
            </a:r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e </a:t>
            </a:r>
            <a:r>
              <a:rPr lang="pt-PT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controlo</a:t>
            </a:r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pt-PT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precoce</a:t>
            </a:r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 da </a:t>
            </a:r>
            <a:r>
              <a:rPr lang="pt-PT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formação de substâncias </a:t>
            </a:r>
            <a:r>
              <a:rPr lang="pt-PT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perigosas</a:t>
            </a:r>
            <a:r>
              <a:rPr lang="pt-PT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pt-PT"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304764"/>
            <a:ext cx="9109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P11 – ANÁLISE PARA A PREVENÇÃO DA POLUIÇÃO EM TEMPO REAL</a:t>
            </a:r>
            <a:endParaRPr lang="pt-P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aixaDeTexto 6"/>
          <p:cNvSpPr txBox="1"/>
          <p:nvPr/>
        </p:nvSpPr>
        <p:spPr>
          <a:xfrm>
            <a:off x="1907704" y="3537012"/>
            <a:ext cx="5436604" cy="971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Times New Roman"/>
                <a:cs typeface="Times New Roman"/>
              </a:rPr>
              <a:t>Análises em tempo real </a:t>
            </a:r>
          </a:p>
          <a:p>
            <a:pPr algn="ctr"/>
            <a:r>
              <a:rPr lang="pt-PT" dirty="0" smtClean="0">
                <a:latin typeface="Times New Roman"/>
                <a:cs typeface="Times New Roman"/>
              </a:rPr>
              <a:t>= </a:t>
            </a:r>
          </a:p>
          <a:p>
            <a:pPr algn="ctr"/>
            <a:r>
              <a:rPr lang="pt-PT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monitorização do progresso </a:t>
            </a:r>
            <a:r>
              <a:rPr lang="pt-PT" dirty="0" smtClean="0">
                <a:latin typeface="Times New Roman"/>
                <a:cs typeface="Times New Roman"/>
              </a:rPr>
              <a:t>das reações</a:t>
            </a:r>
            <a:endParaRPr lang="pt-PT" dirty="0">
              <a:latin typeface="Times New Roman"/>
              <a:cs typeface="Times New Roman"/>
            </a:endParaRPr>
          </a:p>
        </p:txBody>
      </p:sp>
      <p:cxnSp>
        <p:nvCxnSpPr>
          <p:cNvPr id="13" name="Conexão recta unidireccional 10"/>
          <p:cNvCxnSpPr>
            <a:stCxn id="12" idx="2"/>
          </p:cNvCxnSpPr>
          <p:nvPr/>
        </p:nvCxnSpPr>
        <p:spPr>
          <a:xfrm>
            <a:off x="4626006" y="4509011"/>
            <a:ext cx="18002" cy="6841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6"/>
          <p:cNvSpPr txBox="1"/>
          <p:nvPr/>
        </p:nvSpPr>
        <p:spPr>
          <a:xfrm>
            <a:off x="1907704" y="5229200"/>
            <a:ext cx="5436604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Times New Roman"/>
                <a:cs typeface="Times New Roman"/>
              </a:rPr>
              <a:t>Controlar se há produção de substâncias com perigos</a:t>
            </a:r>
          </a:p>
          <a:p>
            <a:pPr algn="ctr"/>
            <a:endParaRPr lang="pt-PT" dirty="0" smtClean="0">
              <a:latin typeface="Times New Roman"/>
              <a:cs typeface="Times New Roman"/>
            </a:endParaRPr>
          </a:p>
          <a:p>
            <a:pPr algn="ctr"/>
            <a:r>
              <a:rPr lang="pt-PT" dirty="0" smtClean="0">
                <a:latin typeface="Times New Roman"/>
                <a:cs typeface="Times New Roman"/>
              </a:rPr>
              <a:t>Se </a:t>
            </a:r>
            <a:r>
              <a:rPr lang="pt-PT" b="1" dirty="0" smtClean="0">
                <a:latin typeface="Times New Roman"/>
                <a:cs typeface="Times New Roman"/>
              </a:rPr>
              <a:t>sim</a:t>
            </a:r>
            <a:r>
              <a:rPr lang="pt-PT" dirty="0" smtClean="0">
                <a:latin typeface="Times New Roman"/>
                <a:cs typeface="Times New Roman"/>
              </a:rPr>
              <a:t>, alterar as condições do processo </a:t>
            </a:r>
            <a:endParaRPr lang="pt-PT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1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359532" y="1952836"/>
            <a:ext cx="8424936" cy="1224136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smtClean="0"/>
              <a:t>Os doze princípios da Química Verde</a:t>
            </a:r>
            <a:endParaRPr lang="pt-PT" dirty="0"/>
          </a:p>
        </p:txBody>
      </p:sp>
      <p:sp>
        <p:nvSpPr>
          <p:cNvPr id="27" name="CaixaDeTexto 4"/>
          <p:cNvSpPr txBox="1"/>
          <p:nvPr/>
        </p:nvSpPr>
        <p:spPr>
          <a:xfrm>
            <a:off x="467544" y="2024844"/>
            <a:ext cx="820891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As substâncias usadas e as formas da sua utilização nos processos químicos de fabrico devem </a:t>
            </a:r>
            <a:r>
              <a:rPr lang="pt-PT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minimizar o potencial </a:t>
            </a:r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de ocorrência de </a:t>
            </a:r>
            <a:r>
              <a:rPr lang="pt-PT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acidentes químicos</a:t>
            </a:r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, tais como </a:t>
            </a:r>
            <a:r>
              <a:rPr lang="pt-PT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fugas</a:t>
            </a:r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pt-PT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explosões</a:t>
            </a:r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 e </a:t>
            </a:r>
            <a:r>
              <a:rPr lang="pt-PT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incêndios</a:t>
            </a:r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96" y="1196752"/>
            <a:ext cx="9109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P12 – QUÍMICA INERENTEMENTE MAIS SEGURA QUANTO À PREVENÇÃO DE ACIDENTES</a:t>
            </a:r>
            <a:endParaRPr lang="pt-PT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54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359532" y="1952836"/>
            <a:ext cx="8424936" cy="1224136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smtClean="0"/>
              <a:t>Os doze princípios da Química Verde</a:t>
            </a:r>
            <a:endParaRPr lang="pt-PT" dirty="0"/>
          </a:p>
        </p:txBody>
      </p:sp>
      <p:sp>
        <p:nvSpPr>
          <p:cNvPr id="27" name="CaixaDeTexto 4"/>
          <p:cNvSpPr txBox="1"/>
          <p:nvPr/>
        </p:nvSpPr>
        <p:spPr>
          <a:xfrm>
            <a:off x="467544" y="2024844"/>
            <a:ext cx="820891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As substâncias usadas e as formas da sua utilização nos processos químicos de fabrico devem </a:t>
            </a:r>
            <a:r>
              <a:rPr lang="pt-PT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minimizar o potencial </a:t>
            </a:r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de ocorrência de </a:t>
            </a:r>
            <a:r>
              <a:rPr lang="pt-PT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acidentes químicos</a:t>
            </a:r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, tais como </a:t>
            </a:r>
            <a:r>
              <a:rPr lang="pt-PT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fugas</a:t>
            </a:r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pt-PT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explosões</a:t>
            </a:r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 e </a:t>
            </a:r>
            <a:r>
              <a:rPr lang="pt-PT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incêndios</a:t>
            </a:r>
            <a:r>
              <a:rPr lang="pt-PT" sz="20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96" y="1196752"/>
            <a:ext cx="9109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P12 – QUÍMICA INERENTEMENTE MAIS SEGURA QUANTO À PREVENÇÃO DE ACIDENTES</a:t>
            </a:r>
            <a:endParaRPr lang="pt-P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59532" y="3342474"/>
            <a:ext cx="838893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AL 1.1</a:t>
            </a:r>
            <a:r>
              <a:rPr lang="pt-PT" sz="1600" smtClean="0">
                <a:latin typeface="Times New Roman"/>
                <a:cs typeface="Times New Roman"/>
              </a:rPr>
              <a:t> - </a:t>
            </a:r>
            <a:r>
              <a:rPr kumimoji="0" lang="pt-PT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Identificação de compostos de amónio em materiais de uso comum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44524" y="3825914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-15870" tIns="45720" rIns="-9522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  <a:cs typeface="Arial"/>
              </a:rPr>
              <a:t>Teste A 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  <a:cs typeface="Arial"/>
              </a:rPr>
              <a:t>– Identificação pela formação de cloreto de amónio sólido na reacção com cloreto de hidrogénio.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44524" y="5158062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-15870" tIns="45720" rIns="-9522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  <a:cs typeface="Arial"/>
              </a:rPr>
              <a:t>Teste D –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  <a:cs typeface="Arial"/>
              </a:rPr>
              <a:t> Identificação pela formação do ião complexo </a:t>
            </a:r>
            <a:r>
              <a:rPr kumimoji="0" lang="pt-P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  <a:cs typeface="Arial"/>
              </a:rPr>
              <a:t>tetraminocobre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  <a:cs typeface="Arial"/>
              </a:rPr>
              <a:t>(II), de cor azul intensa.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44524" y="4257962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-15870" tIns="45720" rIns="-9522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  <a:cs typeface="Arial"/>
              </a:rPr>
              <a:t>Teste B –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  <a:cs typeface="Arial"/>
              </a:rPr>
              <a:t> Identificação pelo carácter alcalino de uma solução de amoníaco em água.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44524" y="469001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-15870" tIns="45720" rIns="-9522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  <a:cs typeface="Arial"/>
              </a:rPr>
              <a:t>Teste C –</a:t>
            </a: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  <a:cs typeface="Arial"/>
              </a:rPr>
              <a:t> Identificação por reacção com o reagente de Nessler.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383868" y="4689140"/>
            <a:ext cx="194421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0" name="Conexão recta unidireccional 14"/>
          <p:cNvCxnSpPr/>
          <p:nvPr/>
        </p:nvCxnSpPr>
        <p:spPr>
          <a:xfrm rot="10800000" flipV="1">
            <a:off x="5436096" y="4761148"/>
            <a:ext cx="720080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ângulo 15"/>
          <p:cNvSpPr/>
          <p:nvPr/>
        </p:nvSpPr>
        <p:spPr>
          <a:xfrm>
            <a:off x="6264188" y="4581128"/>
            <a:ext cx="864096" cy="360040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</a:t>
            </a:r>
            <a:r>
              <a:rPr lang="pt-PT" b="1" baseline="30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+</a:t>
            </a:r>
            <a:r>
              <a:rPr lang="pt-PT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, N</a:t>
            </a:r>
            <a:endParaRPr lang="pt-PT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2" name="Rectângulo 17"/>
          <p:cNvSpPr/>
          <p:nvPr/>
        </p:nvSpPr>
        <p:spPr>
          <a:xfrm>
            <a:off x="539552" y="5661248"/>
            <a:ext cx="8136904" cy="79208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atin typeface="Times New Roman"/>
                <a:cs typeface="Times New Roman"/>
              </a:rPr>
              <a:t>Não é necessário realizar o teste C para identificarmos o amoníaco, pois os outros testes não envolvem perigos tão elevados e permitem a identificação.</a:t>
            </a:r>
            <a:endParaRPr lang="pt-PT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smtClean="0"/>
              <a:t>Os doze princípios da Química Verde</a:t>
            </a:r>
            <a:endParaRPr lang="pt-PT" dirty="0"/>
          </a:p>
        </p:txBody>
      </p:sp>
      <p:sp>
        <p:nvSpPr>
          <p:cNvPr id="8" name="TextBox 7"/>
          <p:cNvSpPr txBox="1"/>
          <p:nvPr/>
        </p:nvSpPr>
        <p:spPr>
          <a:xfrm>
            <a:off x="4176041" y="1304764"/>
            <a:ext cx="75599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pt-PT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6176" y="2420888"/>
            <a:ext cx="755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PT" sz="2800" b="1" dirty="0" smtClean="0">
                <a:latin typeface="Times New Roman"/>
                <a:cs typeface="Times New Roman"/>
              </a:rPr>
              <a:t>P3</a:t>
            </a:r>
            <a:endParaRPr lang="pt-PT" sz="2800" b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0297" y="3609020"/>
            <a:ext cx="755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PT" sz="2800" b="1" dirty="0" smtClean="0">
                <a:latin typeface="Times New Roman"/>
                <a:cs typeface="Times New Roman"/>
              </a:rPr>
              <a:t>P4</a:t>
            </a:r>
            <a:endParaRPr lang="pt-PT" sz="2800" b="1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2180" y="4813992"/>
            <a:ext cx="755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PT" sz="2800" b="1" dirty="0" smtClean="0">
                <a:latin typeface="Times New Roman"/>
                <a:cs typeface="Times New Roman"/>
              </a:rPr>
              <a:t>P5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00092" y="5625244"/>
            <a:ext cx="755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PT" sz="2800" b="1" dirty="0" smtClean="0">
                <a:latin typeface="Times New Roman"/>
                <a:cs typeface="Times New Roman"/>
              </a:rPr>
              <a:t>P6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00092" y="1628800"/>
            <a:ext cx="755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PT" sz="2800" b="1" dirty="0" smtClean="0">
                <a:latin typeface="Times New Roman"/>
                <a:cs typeface="Times New Roman"/>
              </a:rPr>
              <a:t>P2</a:t>
            </a:r>
          </a:p>
        </p:txBody>
      </p:sp>
      <p:sp>
        <p:nvSpPr>
          <p:cNvPr id="3" name="12-Point Star 2"/>
          <p:cNvSpPr/>
          <p:nvPr/>
        </p:nvSpPr>
        <p:spPr>
          <a:xfrm>
            <a:off x="2537774" y="1916832"/>
            <a:ext cx="3996444" cy="3996444"/>
          </a:xfrm>
          <a:prstGeom prst="star12">
            <a:avLst>
              <a:gd name="adj" fmla="val 35198"/>
            </a:avLst>
          </a:prstGeom>
          <a:noFill/>
          <a:ln w="57150" cmpd="sng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solidFill>
                  <a:srgbClr val="006400"/>
                </a:solidFill>
                <a:latin typeface="Arial"/>
                <a:cs typeface="Arial"/>
              </a:rPr>
              <a:t>Princípios da QV</a:t>
            </a:r>
            <a:endParaRPr lang="pt-PT" sz="2800" b="1" dirty="0">
              <a:solidFill>
                <a:srgbClr val="006400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76041" y="5966120"/>
            <a:ext cx="75599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pt-PT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15801" y="2420888"/>
            <a:ext cx="755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pt-PT" sz="2800" b="1" dirty="0" smtClean="0">
                <a:latin typeface="Times New Roman"/>
                <a:cs typeface="Times New Roman"/>
              </a:rPr>
              <a:t>P11</a:t>
            </a:r>
            <a:endParaRPr lang="pt-PT" sz="2800" b="1" dirty="0"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91680" y="3609020"/>
            <a:ext cx="755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pt-PT" sz="2800" b="1" dirty="0" smtClean="0">
                <a:latin typeface="Times New Roman"/>
                <a:cs typeface="Times New Roman"/>
              </a:rPr>
              <a:t>P10</a:t>
            </a:r>
            <a:endParaRPr lang="pt-PT" sz="2800" b="1" dirty="0"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79797" y="4813992"/>
            <a:ext cx="755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pt-PT" sz="2800" b="1" dirty="0" smtClean="0">
                <a:latin typeface="Times New Roman"/>
                <a:cs typeface="Times New Roman"/>
              </a:rPr>
              <a:t>P9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71885" y="5625244"/>
            <a:ext cx="755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pt-PT" sz="2800" b="1" dirty="0" smtClean="0">
                <a:latin typeface="Times New Roman"/>
                <a:cs typeface="Times New Roman"/>
              </a:rPr>
              <a:t>P8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71885" y="1628800"/>
            <a:ext cx="755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pt-PT" sz="2800" b="1" dirty="0" smtClean="0">
                <a:latin typeface="Times New Roman"/>
                <a:cs typeface="Times New Roman"/>
              </a:rPr>
              <a:t>P12</a:t>
            </a:r>
          </a:p>
        </p:txBody>
      </p:sp>
    </p:spTree>
    <p:extLst>
      <p:ext uri="{BB962C8B-B14F-4D97-AF65-F5344CB8AC3E}">
        <p14:creationId xmlns:p14="http://schemas.microsoft.com/office/powerpoint/2010/main" xmlns="" val="243883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smtClean="0"/>
              <a:t>Os doze princípios da Química Verde</a:t>
            </a:r>
            <a:endParaRPr lang="pt-PT" dirty="0"/>
          </a:p>
        </p:txBody>
      </p:sp>
      <p:sp>
        <p:nvSpPr>
          <p:cNvPr id="8" name="TextBox 7"/>
          <p:cNvSpPr txBox="1"/>
          <p:nvPr/>
        </p:nvSpPr>
        <p:spPr>
          <a:xfrm>
            <a:off x="4176041" y="1304764"/>
            <a:ext cx="75599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pt-PT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6176" y="2420888"/>
            <a:ext cx="755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PT" sz="2800" b="1" dirty="0" smtClean="0">
                <a:latin typeface="Times New Roman"/>
                <a:cs typeface="Times New Roman"/>
              </a:rPr>
              <a:t>P3</a:t>
            </a:r>
            <a:endParaRPr lang="pt-PT" sz="2800" b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0297" y="3609020"/>
            <a:ext cx="755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PT" sz="2800" b="1" dirty="0" smtClean="0">
                <a:latin typeface="Times New Roman"/>
                <a:cs typeface="Times New Roman"/>
              </a:rPr>
              <a:t>P4</a:t>
            </a:r>
            <a:endParaRPr lang="pt-PT" sz="2800" b="1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2180" y="4813992"/>
            <a:ext cx="755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PT" sz="2800" b="1" dirty="0" smtClean="0">
                <a:latin typeface="Times New Roman"/>
                <a:cs typeface="Times New Roman"/>
              </a:rPr>
              <a:t>P5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00092" y="5625244"/>
            <a:ext cx="755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PT" sz="2800" b="1" dirty="0" smtClean="0">
                <a:latin typeface="Times New Roman"/>
                <a:cs typeface="Times New Roman"/>
              </a:rPr>
              <a:t>P6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00092" y="1628800"/>
            <a:ext cx="755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PT" sz="2800" b="1" dirty="0" smtClean="0">
                <a:latin typeface="Times New Roman"/>
                <a:cs typeface="Times New Roman"/>
              </a:rPr>
              <a:t>P2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76041" y="5966120"/>
            <a:ext cx="75599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pt-PT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15801" y="2420888"/>
            <a:ext cx="755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pt-PT" sz="2800" b="1" dirty="0" smtClean="0">
                <a:latin typeface="Times New Roman"/>
                <a:cs typeface="Times New Roman"/>
              </a:rPr>
              <a:t>P11</a:t>
            </a:r>
            <a:endParaRPr lang="pt-PT" sz="2800" b="1" dirty="0"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91680" y="3609020"/>
            <a:ext cx="755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pt-PT" sz="2800" b="1" dirty="0" smtClean="0">
                <a:latin typeface="Times New Roman"/>
                <a:cs typeface="Times New Roman"/>
              </a:rPr>
              <a:t>P10</a:t>
            </a:r>
            <a:endParaRPr lang="pt-PT" sz="2800" b="1" dirty="0"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79797" y="4813992"/>
            <a:ext cx="755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pt-PT" sz="2800" b="1" dirty="0" smtClean="0">
                <a:latin typeface="Times New Roman"/>
                <a:cs typeface="Times New Roman"/>
              </a:rPr>
              <a:t>P9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71885" y="5625244"/>
            <a:ext cx="755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pt-PT" sz="2800" b="1" dirty="0" smtClean="0">
                <a:latin typeface="Times New Roman"/>
                <a:cs typeface="Times New Roman"/>
              </a:rPr>
              <a:t>P8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71885" y="1628800"/>
            <a:ext cx="755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pt-PT" sz="2800" b="1" dirty="0" smtClean="0">
                <a:latin typeface="Times New Roman"/>
                <a:cs typeface="Times New Roman"/>
              </a:rPr>
              <a:t>P12</a:t>
            </a:r>
          </a:p>
        </p:txBody>
      </p:sp>
      <p:sp>
        <p:nvSpPr>
          <p:cNvPr id="22" name="Circular Arrow 21"/>
          <p:cNvSpPr>
            <a:spLocks noChangeAspect="1"/>
          </p:cNvSpPr>
          <p:nvPr/>
        </p:nvSpPr>
        <p:spPr>
          <a:xfrm rot="16200000">
            <a:off x="2411760" y="1808821"/>
            <a:ext cx="4248472" cy="424847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651599"/>
              <a:gd name="adj5" fmla="val 12500"/>
            </a:avLst>
          </a:prstGeom>
          <a:solidFill>
            <a:srgbClr val="68FE1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9852" y="3622666"/>
            <a:ext cx="25943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dirty="0" smtClean="0">
                <a:latin typeface="Arial"/>
                <a:cs typeface="Arial"/>
              </a:rPr>
              <a:t>Visão global</a:t>
            </a:r>
          </a:p>
        </p:txBody>
      </p:sp>
    </p:spTree>
    <p:extLst>
      <p:ext uri="{BB962C8B-B14F-4D97-AF65-F5344CB8AC3E}">
        <p14:creationId xmlns:p14="http://schemas.microsoft.com/office/powerpoint/2010/main" xmlns="" val="32535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smtClean="0"/>
              <a:t>Vantagens da Química Verde</a:t>
            </a:r>
            <a:endParaRPr lang="pt-PT" dirty="0"/>
          </a:p>
        </p:txBody>
      </p:sp>
      <p:sp>
        <p:nvSpPr>
          <p:cNvPr id="17" name="CaixaDeTexto 6"/>
          <p:cNvSpPr txBox="1"/>
          <p:nvPr/>
        </p:nvSpPr>
        <p:spPr>
          <a:xfrm>
            <a:off x="323528" y="1826815"/>
            <a:ext cx="2664272" cy="79199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FFFFFF"/>
                </a:solidFill>
                <a:latin typeface="Arial"/>
                <a:cs typeface="Arial"/>
              </a:rPr>
              <a:t>TECNOLÓGICA</a:t>
            </a:r>
            <a:endParaRPr lang="pt-PT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3" name="CaixaDeTexto 7"/>
          <p:cNvSpPr txBox="1"/>
          <p:nvPr/>
        </p:nvSpPr>
        <p:spPr>
          <a:xfrm>
            <a:off x="323528" y="3472222"/>
            <a:ext cx="2664272" cy="79199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FFFFFF"/>
                </a:solidFill>
                <a:latin typeface="Arial"/>
                <a:cs typeface="Arial"/>
              </a:rPr>
              <a:t>AMBIENTAL</a:t>
            </a:r>
            <a:endParaRPr lang="pt-PT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4" name="CaixaDeTexto 8"/>
          <p:cNvSpPr txBox="1"/>
          <p:nvPr/>
        </p:nvSpPr>
        <p:spPr>
          <a:xfrm>
            <a:off x="323528" y="5168460"/>
            <a:ext cx="2664272" cy="79199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FFFFFF"/>
                </a:solidFill>
                <a:latin typeface="Arial"/>
                <a:cs typeface="Arial"/>
              </a:rPr>
              <a:t>ECONÓMICA</a:t>
            </a:r>
            <a:endParaRPr lang="pt-PT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5" name="Seta para a direita 9"/>
          <p:cNvSpPr/>
          <p:nvPr/>
        </p:nvSpPr>
        <p:spPr>
          <a:xfrm>
            <a:off x="3239852" y="2042794"/>
            <a:ext cx="1080120" cy="36004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CaixaDeTexto 10"/>
          <p:cNvSpPr txBox="1"/>
          <p:nvPr/>
        </p:nvSpPr>
        <p:spPr>
          <a:xfrm>
            <a:off x="4680012" y="1772816"/>
            <a:ext cx="4176464" cy="899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pt-PT" sz="2200" dirty="0" smtClean="0">
                <a:latin typeface="Times New Roman"/>
                <a:cs typeface="Times New Roman"/>
              </a:rPr>
              <a:t>Simplifica os processos</a:t>
            </a:r>
            <a:endParaRPr lang="pt-PT" sz="2200" dirty="0">
              <a:latin typeface="Times New Roman"/>
              <a:cs typeface="Times New Roman"/>
            </a:endParaRPr>
          </a:p>
        </p:txBody>
      </p:sp>
      <p:sp>
        <p:nvSpPr>
          <p:cNvPr id="28" name="Seta para a direita 11"/>
          <p:cNvSpPr/>
          <p:nvPr/>
        </p:nvSpPr>
        <p:spPr>
          <a:xfrm>
            <a:off x="3239852" y="3688201"/>
            <a:ext cx="1080120" cy="36004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Seta para a direita 12"/>
          <p:cNvSpPr/>
          <p:nvPr/>
        </p:nvSpPr>
        <p:spPr>
          <a:xfrm>
            <a:off x="3167844" y="5384439"/>
            <a:ext cx="1080120" cy="36004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CaixaDeTexto 13"/>
          <p:cNvSpPr txBox="1"/>
          <p:nvPr/>
        </p:nvSpPr>
        <p:spPr>
          <a:xfrm>
            <a:off x="4680012" y="3483500"/>
            <a:ext cx="4176464" cy="89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pt-PT" sz="2200" dirty="0" smtClean="0">
                <a:latin typeface="Times New Roman"/>
                <a:cs typeface="Times New Roman"/>
              </a:rPr>
              <a:t>Poupa recursos</a:t>
            </a:r>
          </a:p>
          <a:p>
            <a:r>
              <a:rPr lang="pt-PT" sz="2200" dirty="0" smtClean="0">
                <a:latin typeface="Times New Roman"/>
                <a:cs typeface="Times New Roman"/>
              </a:rPr>
              <a:t>Reduz a produção de poluição</a:t>
            </a:r>
            <a:endParaRPr lang="pt-PT" sz="2200" dirty="0">
              <a:latin typeface="Times New Roman"/>
              <a:cs typeface="Times New Roman"/>
            </a:endParaRPr>
          </a:p>
        </p:txBody>
      </p:sp>
      <p:sp>
        <p:nvSpPr>
          <p:cNvPr id="31" name="CaixaDeTexto 14"/>
          <p:cNvSpPr txBox="1"/>
          <p:nvPr/>
        </p:nvSpPr>
        <p:spPr>
          <a:xfrm>
            <a:off x="4680012" y="5114461"/>
            <a:ext cx="4176464" cy="899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pt-PT" sz="2200" dirty="0" smtClean="0">
                <a:latin typeface="Times New Roman"/>
                <a:cs typeface="Times New Roman"/>
              </a:rPr>
              <a:t>Reduz custos (matérias primas, energia, resíduos…)</a:t>
            </a:r>
            <a:endParaRPr lang="pt-PT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803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/>
              <a:t>Quando surgiu a postura Química Verde?</a:t>
            </a:r>
          </a:p>
        </p:txBody>
      </p:sp>
      <p:sp>
        <p:nvSpPr>
          <p:cNvPr id="5" name="Rectângulo 7"/>
          <p:cNvSpPr/>
          <p:nvPr/>
        </p:nvSpPr>
        <p:spPr>
          <a:xfrm>
            <a:off x="2789806" y="1340768"/>
            <a:ext cx="4212468" cy="68407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r>
              <a:rPr lang="pt-PT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Nascimento da </a:t>
            </a:r>
            <a:r>
              <a:rPr lang="pt-PT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Química Verde (QV)</a:t>
            </a:r>
            <a:r>
              <a:rPr lang="pt-PT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pt-PT"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251520" y="1304853"/>
            <a:ext cx="2232248" cy="791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1991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6200000">
            <a:off x="2339756" y="1412817"/>
            <a:ext cx="0" cy="5760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ângulo 7"/>
          <p:cNvSpPr/>
          <p:nvPr/>
        </p:nvSpPr>
        <p:spPr>
          <a:xfrm>
            <a:off x="2790314" y="2420888"/>
            <a:ext cx="6353686" cy="8280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r>
              <a:rPr lang="pt-PT" sz="2000" dirty="0" smtClean="0">
                <a:latin typeface="Times New Roman"/>
                <a:cs typeface="Times New Roman"/>
              </a:rPr>
              <a:t>Surgiu o </a:t>
            </a:r>
            <a:r>
              <a:rPr lang="pt-PT" sz="2000" dirty="0">
                <a:latin typeface="Times New Roman"/>
                <a:cs typeface="Times New Roman"/>
              </a:rPr>
              <a:t>Consórcio Universitário </a:t>
            </a:r>
            <a:r>
              <a:rPr lang="pt-PT" sz="2000" dirty="0" smtClean="0">
                <a:latin typeface="Times New Roman"/>
                <a:cs typeface="Times New Roman"/>
              </a:rPr>
              <a:t>de Química </a:t>
            </a:r>
            <a:r>
              <a:rPr lang="pt-PT" sz="2000" dirty="0">
                <a:latin typeface="Times New Roman"/>
                <a:cs typeface="Times New Roman"/>
              </a:rPr>
              <a:t>para o Ambiente (</a:t>
            </a:r>
            <a:r>
              <a:rPr lang="pt-PT" sz="2000" dirty="0">
                <a:solidFill>
                  <a:srgbClr val="006400"/>
                </a:solidFill>
                <a:latin typeface="Times New Roman"/>
                <a:cs typeface="Times New Roman"/>
              </a:rPr>
              <a:t>INCA</a:t>
            </a:r>
            <a:r>
              <a:rPr lang="pt-PT" sz="2000" dirty="0" smtClean="0">
                <a:latin typeface="Times New Roman"/>
                <a:cs typeface="Times New Roman"/>
              </a:rPr>
              <a:t>) em Itália.</a:t>
            </a:r>
          </a:p>
        </p:txBody>
      </p:sp>
      <p:sp>
        <p:nvSpPr>
          <p:cNvPr id="13" name="Rectângulo 7"/>
          <p:cNvSpPr/>
          <p:nvPr/>
        </p:nvSpPr>
        <p:spPr>
          <a:xfrm>
            <a:off x="251520" y="2420888"/>
            <a:ext cx="2232248" cy="791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1993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6200000">
            <a:off x="2339756" y="2528852"/>
            <a:ext cx="0" cy="5760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915816" y="4005064"/>
            <a:ext cx="61206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dirty="0" smtClean="0">
                <a:latin typeface="Times New Roman"/>
                <a:cs typeface="Times New Roman"/>
              </a:rPr>
              <a:t>Área </a:t>
            </a:r>
            <a:r>
              <a:rPr lang="pt-PT" sz="2000" dirty="0">
                <a:latin typeface="Times New Roman"/>
                <a:cs typeface="Times New Roman"/>
              </a:rPr>
              <a:t>de </a:t>
            </a:r>
            <a:r>
              <a:rPr lang="pt-PT" sz="2000" dirty="0" smtClean="0">
                <a:latin typeface="Times New Roman"/>
                <a:cs typeface="Times New Roman"/>
              </a:rPr>
              <a:t>atuação:</a:t>
            </a:r>
          </a:p>
          <a:p>
            <a:pPr algn="ctr"/>
            <a:endParaRPr lang="pt-PT" sz="2000" b="1" dirty="0" smtClean="0">
              <a:solidFill>
                <a:srgbClr val="006400"/>
              </a:solidFill>
              <a:latin typeface="Times New Roman"/>
              <a:cs typeface="Times New Roman"/>
            </a:endParaRPr>
          </a:p>
          <a:p>
            <a:pPr algn="ctr"/>
            <a:r>
              <a:rPr lang="pt-PT" sz="2000" b="1" dirty="0" smtClean="0">
                <a:solidFill>
                  <a:srgbClr val="006400"/>
                </a:solidFill>
                <a:latin typeface="Times New Roman"/>
                <a:cs typeface="Times New Roman"/>
              </a:rPr>
              <a:t>Prevenção </a:t>
            </a:r>
            <a:r>
              <a:rPr lang="pt-PT" sz="2000" b="1" dirty="0">
                <a:solidFill>
                  <a:srgbClr val="006400"/>
                </a:solidFill>
                <a:latin typeface="Times New Roman"/>
                <a:cs typeface="Times New Roman"/>
              </a:rPr>
              <a:t>de </a:t>
            </a:r>
            <a:r>
              <a:rPr lang="pt-PT" sz="2000" b="1" dirty="0" smtClean="0">
                <a:solidFill>
                  <a:srgbClr val="006400"/>
                </a:solidFill>
                <a:latin typeface="Times New Roman"/>
                <a:cs typeface="Times New Roman"/>
              </a:rPr>
              <a:t>poluição</a:t>
            </a:r>
            <a:endParaRPr lang="pt-PT" sz="2000" dirty="0" smtClean="0">
              <a:latin typeface="Times New Roman"/>
              <a:cs typeface="Times New Roman"/>
            </a:endParaRPr>
          </a:p>
          <a:p>
            <a:pPr algn="ctr"/>
            <a:r>
              <a:rPr lang="pt-PT" sz="2000" dirty="0" smtClean="0">
                <a:latin typeface="Times New Roman"/>
                <a:cs typeface="Times New Roman"/>
              </a:rPr>
              <a:t>através </a:t>
            </a:r>
            <a:r>
              <a:rPr lang="pt-PT" sz="2000" dirty="0">
                <a:latin typeface="Times New Roman"/>
                <a:cs typeface="Times New Roman"/>
              </a:rPr>
              <a:t>da pesquisa em </a:t>
            </a:r>
            <a:r>
              <a:rPr lang="pt-PT" sz="2000" dirty="0" smtClean="0">
                <a:latin typeface="Times New Roman"/>
                <a:cs typeface="Times New Roman"/>
              </a:rPr>
              <a:t>reações</a:t>
            </a:r>
            <a:r>
              <a:rPr lang="pt-PT" sz="2000" dirty="0">
                <a:latin typeface="Times New Roman"/>
                <a:cs typeface="Times New Roman"/>
              </a:rPr>
              <a:t>, produtos e processos mais limpos</a:t>
            </a:r>
            <a:endParaRPr lang="pt-PT" sz="2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967411" y="3176972"/>
            <a:ext cx="0" cy="576072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6195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/>
              <a:t>Quando surgiu a postura Química Verde?</a:t>
            </a:r>
          </a:p>
        </p:txBody>
      </p:sp>
      <p:sp>
        <p:nvSpPr>
          <p:cNvPr id="5" name="Rectângulo 7"/>
          <p:cNvSpPr/>
          <p:nvPr/>
        </p:nvSpPr>
        <p:spPr>
          <a:xfrm>
            <a:off x="2789806" y="1340768"/>
            <a:ext cx="4212468" cy="68407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r>
              <a:rPr lang="pt-PT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Nascimento da </a:t>
            </a:r>
            <a:r>
              <a:rPr lang="pt-PT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Química Verde (QV)</a:t>
            </a:r>
            <a:r>
              <a:rPr lang="pt-PT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pt-PT"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251520" y="1304853"/>
            <a:ext cx="2232248" cy="791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1991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6200000">
            <a:off x="2339756" y="1412817"/>
            <a:ext cx="0" cy="5760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ângulo 7"/>
          <p:cNvSpPr/>
          <p:nvPr/>
        </p:nvSpPr>
        <p:spPr>
          <a:xfrm>
            <a:off x="2790314" y="2420888"/>
            <a:ext cx="6354194" cy="8280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r>
              <a:rPr lang="pt-PT" sz="2000" dirty="0" smtClean="0">
                <a:latin typeface="Times New Roman"/>
                <a:cs typeface="Times New Roman"/>
              </a:rPr>
              <a:t>Surgiu o </a:t>
            </a:r>
            <a:r>
              <a:rPr lang="pt-PT" sz="2000" dirty="0">
                <a:latin typeface="Times New Roman"/>
                <a:cs typeface="Times New Roman"/>
              </a:rPr>
              <a:t>Consórcio Universitário Química para o Ambiente (</a:t>
            </a:r>
            <a:r>
              <a:rPr lang="pt-PT" sz="2000" dirty="0">
                <a:solidFill>
                  <a:srgbClr val="006400"/>
                </a:solidFill>
                <a:latin typeface="Times New Roman"/>
                <a:cs typeface="Times New Roman"/>
              </a:rPr>
              <a:t>INCA</a:t>
            </a:r>
            <a:r>
              <a:rPr lang="pt-PT" sz="2000" dirty="0" smtClean="0">
                <a:latin typeface="Times New Roman"/>
                <a:cs typeface="Times New Roman"/>
              </a:rPr>
              <a:t>) em Itália.</a:t>
            </a:r>
          </a:p>
        </p:txBody>
      </p:sp>
      <p:sp>
        <p:nvSpPr>
          <p:cNvPr id="13" name="Rectângulo 7"/>
          <p:cNvSpPr/>
          <p:nvPr/>
        </p:nvSpPr>
        <p:spPr>
          <a:xfrm>
            <a:off x="251520" y="2420888"/>
            <a:ext cx="2232248" cy="791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1993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6200000">
            <a:off x="2339756" y="2528852"/>
            <a:ext cx="0" cy="5760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ângulo 7"/>
          <p:cNvSpPr/>
          <p:nvPr/>
        </p:nvSpPr>
        <p:spPr>
          <a:xfrm>
            <a:off x="2787114" y="3573016"/>
            <a:ext cx="6354194" cy="8280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r>
              <a:rPr lang="pt-PT" sz="2000" dirty="0">
                <a:latin typeface="Times New Roman"/>
                <a:cs typeface="Times New Roman"/>
              </a:rPr>
              <a:t>Governo dos EUA instituiu o programa de atribuição de Prémios “</a:t>
            </a:r>
            <a:r>
              <a:rPr lang="pt-PT" sz="2000" b="1" dirty="0" err="1">
                <a:solidFill>
                  <a:srgbClr val="006400"/>
                </a:solidFill>
                <a:latin typeface="Times New Roman"/>
                <a:cs typeface="Times New Roman"/>
              </a:rPr>
              <a:t>The</a:t>
            </a:r>
            <a:r>
              <a:rPr lang="pt-PT" sz="2000" b="1" dirty="0">
                <a:solidFill>
                  <a:srgbClr val="006400"/>
                </a:solidFill>
                <a:latin typeface="Times New Roman"/>
                <a:cs typeface="Times New Roman"/>
              </a:rPr>
              <a:t> </a:t>
            </a:r>
            <a:r>
              <a:rPr lang="pt-PT" sz="2000" b="1" dirty="0" err="1">
                <a:solidFill>
                  <a:srgbClr val="006400"/>
                </a:solidFill>
                <a:latin typeface="Times New Roman"/>
                <a:cs typeface="Times New Roman"/>
              </a:rPr>
              <a:t>Presidential</a:t>
            </a:r>
            <a:r>
              <a:rPr lang="pt-PT" sz="2000" b="1" dirty="0">
                <a:solidFill>
                  <a:srgbClr val="006400"/>
                </a:solidFill>
                <a:latin typeface="Times New Roman"/>
                <a:cs typeface="Times New Roman"/>
              </a:rPr>
              <a:t> </a:t>
            </a:r>
            <a:r>
              <a:rPr lang="pt-PT" sz="2000" b="1" dirty="0" err="1">
                <a:solidFill>
                  <a:srgbClr val="006400"/>
                </a:solidFill>
                <a:latin typeface="Times New Roman"/>
                <a:cs typeface="Times New Roman"/>
              </a:rPr>
              <a:t>Green</a:t>
            </a:r>
            <a:r>
              <a:rPr lang="pt-PT" sz="2000" b="1" dirty="0">
                <a:solidFill>
                  <a:srgbClr val="006400"/>
                </a:solidFill>
                <a:latin typeface="Times New Roman"/>
                <a:cs typeface="Times New Roman"/>
              </a:rPr>
              <a:t> </a:t>
            </a:r>
            <a:r>
              <a:rPr lang="pt-PT" sz="2000" b="1" dirty="0" err="1">
                <a:solidFill>
                  <a:srgbClr val="006400"/>
                </a:solidFill>
                <a:latin typeface="Times New Roman"/>
                <a:cs typeface="Times New Roman"/>
              </a:rPr>
              <a:t>Chemistry</a:t>
            </a:r>
            <a:r>
              <a:rPr lang="pt-PT" sz="2000" b="1" dirty="0">
                <a:solidFill>
                  <a:srgbClr val="006400"/>
                </a:solidFill>
                <a:latin typeface="Times New Roman"/>
                <a:cs typeface="Times New Roman"/>
              </a:rPr>
              <a:t> </a:t>
            </a:r>
            <a:r>
              <a:rPr lang="pt-PT" sz="2000" b="1" dirty="0" err="1" smtClean="0">
                <a:solidFill>
                  <a:srgbClr val="006400"/>
                </a:solidFill>
                <a:latin typeface="Times New Roman"/>
                <a:cs typeface="Times New Roman"/>
              </a:rPr>
              <a:t>Challenge</a:t>
            </a:r>
            <a:r>
              <a:rPr lang="pt-PT" sz="2000" dirty="0" smtClean="0">
                <a:latin typeface="Times New Roman"/>
                <a:cs typeface="Times New Roman"/>
              </a:rPr>
              <a:t>”</a:t>
            </a:r>
          </a:p>
        </p:txBody>
      </p:sp>
      <p:sp>
        <p:nvSpPr>
          <p:cNvPr id="17" name="Rectângulo 7"/>
          <p:cNvSpPr/>
          <p:nvPr/>
        </p:nvSpPr>
        <p:spPr>
          <a:xfrm>
            <a:off x="248320" y="3573016"/>
            <a:ext cx="2232248" cy="791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1995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6200000">
            <a:off x="2336556" y="3680980"/>
            <a:ext cx="0" cy="5760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95536" y="512118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dirty="0" smtClean="0">
                <a:latin typeface="Times New Roman"/>
                <a:cs typeface="Times New Roman"/>
              </a:rPr>
              <a:t>Prémio</a:t>
            </a:r>
            <a:r>
              <a:rPr lang="pt-PT" dirty="0" smtClean="0">
                <a:latin typeface="Times New Roman"/>
                <a:cs typeface="Times New Roman"/>
              </a:rPr>
              <a:t> para inovações tecnológicas a implementar na </a:t>
            </a:r>
            <a:r>
              <a:rPr lang="pt-PT" dirty="0">
                <a:latin typeface="Times New Roman"/>
                <a:cs typeface="Times New Roman"/>
              </a:rPr>
              <a:t>indústria para a </a:t>
            </a:r>
            <a:r>
              <a:rPr lang="pt-PT" b="1" dirty="0">
                <a:latin typeface="Times New Roman"/>
                <a:cs typeface="Times New Roman"/>
              </a:rPr>
              <a:t>redução da produção de resíduos na fonte</a:t>
            </a:r>
            <a:r>
              <a:rPr lang="pt-PT" dirty="0">
                <a:latin typeface="Times New Roman"/>
                <a:cs typeface="Times New Roman"/>
              </a:rPr>
              <a:t>, em </a:t>
            </a:r>
            <a:r>
              <a:rPr lang="pt-PT" b="1" dirty="0">
                <a:latin typeface="Times New Roman"/>
                <a:cs typeface="Times New Roman"/>
              </a:rPr>
              <a:t>diferentes </a:t>
            </a:r>
            <a:r>
              <a:rPr lang="pt-PT" b="1" dirty="0" err="1" smtClean="0">
                <a:latin typeface="Times New Roman"/>
                <a:cs typeface="Times New Roman"/>
              </a:rPr>
              <a:t>setores</a:t>
            </a:r>
            <a:r>
              <a:rPr lang="pt-PT" b="1" dirty="0" smtClean="0">
                <a:latin typeface="Times New Roman"/>
                <a:cs typeface="Times New Roman"/>
              </a:rPr>
              <a:t> </a:t>
            </a:r>
            <a:r>
              <a:rPr lang="pt-PT" b="1" dirty="0">
                <a:latin typeface="Times New Roman"/>
                <a:cs typeface="Times New Roman"/>
              </a:rPr>
              <a:t>da </a:t>
            </a:r>
            <a:r>
              <a:rPr lang="pt-PT" b="1" dirty="0" smtClean="0">
                <a:latin typeface="Times New Roman"/>
                <a:cs typeface="Times New Roman"/>
              </a:rPr>
              <a:t>produção.</a:t>
            </a:r>
            <a:endParaRPr lang="pt-PT" b="1" dirty="0">
              <a:latin typeface="Times New Roman"/>
              <a:cs typeface="Times New Roman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964211" y="4473116"/>
            <a:ext cx="0" cy="576072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ixaDeTexto 14"/>
          <p:cNvSpPr txBox="1"/>
          <p:nvPr/>
        </p:nvSpPr>
        <p:spPr>
          <a:xfrm>
            <a:off x="395536" y="5879013"/>
            <a:ext cx="864096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dirty="0" smtClean="0">
                <a:latin typeface="Times New Roman"/>
                <a:cs typeface="Times New Roman"/>
              </a:rPr>
              <a:t>Prémios similares foram instituídos em vários países, como Inglaterra, Itália, Austrália e Alemanha</a:t>
            </a:r>
            <a:endParaRPr lang="pt-PT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42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/>
              <a:t>Quando surgiu a postura Química Verde?</a:t>
            </a:r>
          </a:p>
        </p:txBody>
      </p:sp>
      <p:sp>
        <p:nvSpPr>
          <p:cNvPr id="5" name="Rectângulo 7"/>
          <p:cNvSpPr/>
          <p:nvPr/>
        </p:nvSpPr>
        <p:spPr>
          <a:xfrm>
            <a:off x="2789806" y="1340768"/>
            <a:ext cx="4212468" cy="68407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r>
              <a:rPr lang="pt-PT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Nascimento da </a:t>
            </a:r>
            <a:r>
              <a:rPr lang="pt-PT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Química Verde (QV)</a:t>
            </a:r>
            <a:r>
              <a:rPr lang="pt-PT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pt-PT"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251520" y="1304853"/>
            <a:ext cx="2232248" cy="791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1991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6200000">
            <a:off x="2339756" y="1412817"/>
            <a:ext cx="0" cy="5760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ângulo 7"/>
          <p:cNvSpPr/>
          <p:nvPr/>
        </p:nvSpPr>
        <p:spPr>
          <a:xfrm>
            <a:off x="2790314" y="2420888"/>
            <a:ext cx="6354194" cy="8280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r>
              <a:rPr lang="pt-PT" sz="2000" dirty="0" smtClean="0">
                <a:latin typeface="Times New Roman"/>
                <a:cs typeface="Times New Roman"/>
              </a:rPr>
              <a:t>Surgiu o </a:t>
            </a:r>
            <a:r>
              <a:rPr lang="pt-PT" sz="2000" dirty="0">
                <a:latin typeface="Times New Roman"/>
                <a:cs typeface="Times New Roman"/>
              </a:rPr>
              <a:t>Consórcio Universitário Química para o Ambiente (</a:t>
            </a:r>
            <a:r>
              <a:rPr lang="pt-PT" sz="2000" dirty="0">
                <a:solidFill>
                  <a:srgbClr val="006400"/>
                </a:solidFill>
                <a:latin typeface="Times New Roman"/>
                <a:cs typeface="Times New Roman"/>
              </a:rPr>
              <a:t>INCA</a:t>
            </a:r>
            <a:r>
              <a:rPr lang="pt-PT" sz="2000" dirty="0" smtClean="0">
                <a:latin typeface="Times New Roman"/>
                <a:cs typeface="Times New Roman"/>
              </a:rPr>
              <a:t>) em Itália.</a:t>
            </a:r>
          </a:p>
        </p:txBody>
      </p:sp>
      <p:sp>
        <p:nvSpPr>
          <p:cNvPr id="13" name="Rectângulo 7"/>
          <p:cNvSpPr/>
          <p:nvPr/>
        </p:nvSpPr>
        <p:spPr>
          <a:xfrm>
            <a:off x="251520" y="2420888"/>
            <a:ext cx="2232248" cy="791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1993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6200000">
            <a:off x="2339756" y="2528852"/>
            <a:ext cx="0" cy="5760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ângulo 7"/>
          <p:cNvSpPr/>
          <p:nvPr/>
        </p:nvSpPr>
        <p:spPr>
          <a:xfrm>
            <a:off x="2787114" y="3573016"/>
            <a:ext cx="6354194" cy="8280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r>
              <a:rPr lang="pt-PT" sz="2000" dirty="0">
                <a:latin typeface="Times New Roman"/>
                <a:cs typeface="Times New Roman"/>
              </a:rPr>
              <a:t>Governo dos EUA instituiu o programa de atribuição de Prémios “</a:t>
            </a:r>
            <a:r>
              <a:rPr lang="pt-PT" sz="2000" b="1" dirty="0" err="1">
                <a:solidFill>
                  <a:srgbClr val="006400"/>
                </a:solidFill>
                <a:latin typeface="Times New Roman"/>
                <a:cs typeface="Times New Roman"/>
              </a:rPr>
              <a:t>The</a:t>
            </a:r>
            <a:r>
              <a:rPr lang="pt-PT" sz="2000" b="1" dirty="0">
                <a:solidFill>
                  <a:srgbClr val="006400"/>
                </a:solidFill>
                <a:latin typeface="Times New Roman"/>
                <a:cs typeface="Times New Roman"/>
              </a:rPr>
              <a:t> </a:t>
            </a:r>
            <a:r>
              <a:rPr lang="pt-PT" sz="2000" b="1" dirty="0" err="1">
                <a:solidFill>
                  <a:srgbClr val="006400"/>
                </a:solidFill>
                <a:latin typeface="Times New Roman"/>
                <a:cs typeface="Times New Roman"/>
              </a:rPr>
              <a:t>Presidential</a:t>
            </a:r>
            <a:r>
              <a:rPr lang="pt-PT" sz="2000" b="1" dirty="0">
                <a:solidFill>
                  <a:srgbClr val="006400"/>
                </a:solidFill>
                <a:latin typeface="Times New Roman"/>
                <a:cs typeface="Times New Roman"/>
              </a:rPr>
              <a:t> </a:t>
            </a:r>
            <a:r>
              <a:rPr lang="pt-PT" sz="2000" b="1" dirty="0" err="1">
                <a:solidFill>
                  <a:srgbClr val="006400"/>
                </a:solidFill>
                <a:latin typeface="Times New Roman"/>
                <a:cs typeface="Times New Roman"/>
              </a:rPr>
              <a:t>Green</a:t>
            </a:r>
            <a:r>
              <a:rPr lang="pt-PT" sz="2000" b="1" dirty="0">
                <a:solidFill>
                  <a:srgbClr val="006400"/>
                </a:solidFill>
                <a:latin typeface="Times New Roman"/>
                <a:cs typeface="Times New Roman"/>
              </a:rPr>
              <a:t> </a:t>
            </a:r>
            <a:r>
              <a:rPr lang="pt-PT" sz="2000" b="1" dirty="0" err="1">
                <a:solidFill>
                  <a:srgbClr val="006400"/>
                </a:solidFill>
                <a:latin typeface="Times New Roman"/>
                <a:cs typeface="Times New Roman"/>
              </a:rPr>
              <a:t>Chemistry</a:t>
            </a:r>
            <a:r>
              <a:rPr lang="pt-PT" sz="2000" b="1" dirty="0">
                <a:solidFill>
                  <a:srgbClr val="006400"/>
                </a:solidFill>
                <a:latin typeface="Times New Roman"/>
                <a:cs typeface="Times New Roman"/>
              </a:rPr>
              <a:t> </a:t>
            </a:r>
            <a:r>
              <a:rPr lang="pt-PT" sz="2000" b="1" dirty="0" err="1" smtClean="0">
                <a:solidFill>
                  <a:srgbClr val="006400"/>
                </a:solidFill>
                <a:latin typeface="Times New Roman"/>
                <a:cs typeface="Times New Roman"/>
              </a:rPr>
              <a:t>Challenge</a:t>
            </a:r>
            <a:r>
              <a:rPr lang="pt-PT" sz="2000" dirty="0" smtClean="0">
                <a:latin typeface="Times New Roman"/>
                <a:cs typeface="Times New Roman"/>
              </a:rPr>
              <a:t>”</a:t>
            </a:r>
          </a:p>
        </p:txBody>
      </p:sp>
      <p:sp>
        <p:nvSpPr>
          <p:cNvPr id="17" name="Rectângulo 7"/>
          <p:cNvSpPr/>
          <p:nvPr/>
        </p:nvSpPr>
        <p:spPr>
          <a:xfrm>
            <a:off x="248320" y="3573016"/>
            <a:ext cx="2232248" cy="791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1995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6200000">
            <a:off x="2336556" y="3680980"/>
            <a:ext cx="0" cy="5760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ângulo 7"/>
          <p:cNvSpPr/>
          <p:nvPr/>
        </p:nvSpPr>
        <p:spPr>
          <a:xfrm>
            <a:off x="2773628" y="4689140"/>
            <a:ext cx="6354194" cy="8280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r>
              <a:rPr lang="pt-PT" sz="2000" dirty="0" smtClean="0">
                <a:latin typeface="Times New Roman"/>
                <a:cs typeface="Times New Roman"/>
              </a:rPr>
              <a:t>Foi criado </a:t>
            </a:r>
            <a:r>
              <a:rPr lang="pt-PT" sz="2000" dirty="0">
                <a:latin typeface="Times New Roman"/>
                <a:cs typeface="Times New Roman"/>
              </a:rPr>
              <a:t>o “</a:t>
            </a:r>
            <a:r>
              <a:rPr lang="pt-PT" sz="2000" b="1" dirty="0" err="1">
                <a:solidFill>
                  <a:srgbClr val="006400"/>
                </a:solidFill>
                <a:latin typeface="Times New Roman"/>
                <a:cs typeface="Times New Roman"/>
              </a:rPr>
              <a:t>Green</a:t>
            </a:r>
            <a:r>
              <a:rPr lang="pt-PT" sz="2000" b="1" dirty="0">
                <a:solidFill>
                  <a:srgbClr val="006400"/>
                </a:solidFill>
                <a:latin typeface="Times New Roman"/>
                <a:cs typeface="Times New Roman"/>
              </a:rPr>
              <a:t> </a:t>
            </a:r>
            <a:r>
              <a:rPr lang="pt-PT" sz="2000" b="1" dirty="0" err="1">
                <a:solidFill>
                  <a:srgbClr val="006400"/>
                </a:solidFill>
                <a:latin typeface="Times New Roman"/>
                <a:cs typeface="Times New Roman"/>
              </a:rPr>
              <a:t>Chemistry</a:t>
            </a:r>
            <a:r>
              <a:rPr lang="pt-PT" sz="2000" b="1" dirty="0">
                <a:solidFill>
                  <a:srgbClr val="006400"/>
                </a:solidFill>
                <a:latin typeface="Times New Roman"/>
                <a:cs typeface="Times New Roman"/>
              </a:rPr>
              <a:t> </a:t>
            </a:r>
            <a:r>
              <a:rPr lang="pt-PT" sz="2000" b="1" dirty="0" err="1">
                <a:solidFill>
                  <a:srgbClr val="006400"/>
                </a:solidFill>
                <a:latin typeface="Times New Roman"/>
                <a:cs typeface="Times New Roman"/>
              </a:rPr>
              <a:t>Institute</a:t>
            </a:r>
            <a:r>
              <a:rPr lang="pt-PT" sz="2000" dirty="0">
                <a:latin typeface="Times New Roman"/>
                <a:cs typeface="Times New Roman"/>
              </a:rPr>
              <a:t>”</a:t>
            </a:r>
            <a:endParaRPr lang="pt-PT" sz="2000" dirty="0" smtClean="0">
              <a:latin typeface="Times New Roman"/>
              <a:cs typeface="Times New Roman"/>
            </a:endParaRPr>
          </a:p>
        </p:txBody>
      </p:sp>
      <p:sp>
        <p:nvSpPr>
          <p:cNvPr id="20" name="Rectângulo 7"/>
          <p:cNvSpPr/>
          <p:nvPr/>
        </p:nvSpPr>
        <p:spPr>
          <a:xfrm>
            <a:off x="234834" y="4725144"/>
            <a:ext cx="2232248" cy="791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1997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6200000">
            <a:off x="2323070" y="4833108"/>
            <a:ext cx="0" cy="5760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5409220"/>
            <a:ext cx="18161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989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/>
              <a:t>Quando surgiu a postura Química Verde?</a:t>
            </a:r>
          </a:p>
        </p:txBody>
      </p:sp>
      <p:sp>
        <p:nvSpPr>
          <p:cNvPr id="5" name="Rectângulo 7"/>
          <p:cNvSpPr/>
          <p:nvPr/>
        </p:nvSpPr>
        <p:spPr>
          <a:xfrm>
            <a:off x="2789806" y="1340768"/>
            <a:ext cx="4212468" cy="68407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r>
              <a:rPr lang="pt-PT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Nascimento da </a:t>
            </a:r>
            <a:r>
              <a:rPr lang="pt-PT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Química Verde (QV)</a:t>
            </a:r>
            <a:r>
              <a:rPr lang="pt-PT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pt-PT"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251520" y="1304853"/>
            <a:ext cx="2232248" cy="791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1991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6200000">
            <a:off x="2339756" y="1412817"/>
            <a:ext cx="0" cy="5760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ângulo 7"/>
          <p:cNvSpPr/>
          <p:nvPr/>
        </p:nvSpPr>
        <p:spPr>
          <a:xfrm>
            <a:off x="2790314" y="2420888"/>
            <a:ext cx="6354194" cy="8280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r>
              <a:rPr lang="pt-PT" sz="2000" dirty="0" smtClean="0">
                <a:latin typeface="Times New Roman"/>
                <a:cs typeface="Times New Roman"/>
              </a:rPr>
              <a:t>Surgiu o </a:t>
            </a:r>
            <a:r>
              <a:rPr lang="pt-PT" sz="2000" dirty="0">
                <a:latin typeface="Times New Roman"/>
                <a:cs typeface="Times New Roman"/>
              </a:rPr>
              <a:t>Consórcio Universitário Química para o Ambiente (</a:t>
            </a:r>
            <a:r>
              <a:rPr lang="pt-PT" sz="2000" dirty="0">
                <a:solidFill>
                  <a:srgbClr val="006400"/>
                </a:solidFill>
                <a:latin typeface="Times New Roman"/>
                <a:cs typeface="Times New Roman"/>
              </a:rPr>
              <a:t>INCA</a:t>
            </a:r>
            <a:r>
              <a:rPr lang="pt-PT" sz="2000" dirty="0" smtClean="0">
                <a:latin typeface="Times New Roman"/>
                <a:cs typeface="Times New Roman"/>
              </a:rPr>
              <a:t>) em Itália.</a:t>
            </a:r>
          </a:p>
        </p:txBody>
      </p:sp>
      <p:sp>
        <p:nvSpPr>
          <p:cNvPr id="13" name="Rectângulo 7"/>
          <p:cNvSpPr/>
          <p:nvPr/>
        </p:nvSpPr>
        <p:spPr>
          <a:xfrm>
            <a:off x="251520" y="2420888"/>
            <a:ext cx="2232248" cy="791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1993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6200000">
            <a:off x="2339756" y="2528852"/>
            <a:ext cx="0" cy="5760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ângulo 7"/>
          <p:cNvSpPr/>
          <p:nvPr/>
        </p:nvSpPr>
        <p:spPr>
          <a:xfrm>
            <a:off x="2787114" y="3573016"/>
            <a:ext cx="6354194" cy="8280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r>
              <a:rPr lang="pt-PT" sz="2000" dirty="0">
                <a:latin typeface="Times New Roman"/>
                <a:cs typeface="Times New Roman"/>
              </a:rPr>
              <a:t>Governo dos EUA instituiu o programa de atribuição de Prémios “</a:t>
            </a:r>
            <a:r>
              <a:rPr lang="pt-PT" sz="2000" b="1" dirty="0" err="1">
                <a:solidFill>
                  <a:srgbClr val="006400"/>
                </a:solidFill>
                <a:latin typeface="Times New Roman"/>
                <a:cs typeface="Times New Roman"/>
              </a:rPr>
              <a:t>The</a:t>
            </a:r>
            <a:r>
              <a:rPr lang="pt-PT" sz="2000" b="1" dirty="0">
                <a:solidFill>
                  <a:srgbClr val="006400"/>
                </a:solidFill>
                <a:latin typeface="Times New Roman"/>
                <a:cs typeface="Times New Roman"/>
              </a:rPr>
              <a:t> </a:t>
            </a:r>
            <a:r>
              <a:rPr lang="pt-PT" sz="2000" b="1" dirty="0" err="1">
                <a:solidFill>
                  <a:srgbClr val="006400"/>
                </a:solidFill>
                <a:latin typeface="Times New Roman"/>
                <a:cs typeface="Times New Roman"/>
              </a:rPr>
              <a:t>Presidential</a:t>
            </a:r>
            <a:r>
              <a:rPr lang="pt-PT" sz="2000" b="1" dirty="0">
                <a:solidFill>
                  <a:srgbClr val="006400"/>
                </a:solidFill>
                <a:latin typeface="Times New Roman"/>
                <a:cs typeface="Times New Roman"/>
              </a:rPr>
              <a:t> </a:t>
            </a:r>
            <a:r>
              <a:rPr lang="pt-PT" sz="2000" b="1" dirty="0" err="1">
                <a:solidFill>
                  <a:srgbClr val="006400"/>
                </a:solidFill>
                <a:latin typeface="Times New Roman"/>
                <a:cs typeface="Times New Roman"/>
              </a:rPr>
              <a:t>Green</a:t>
            </a:r>
            <a:r>
              <a:rPr lang="pt-PT" sz="2000" b="1" dirty="0">
                <a:solidFill>
                  <a:srgbClr val="006400"/>
                </a:solidFill>
                <a:latin typeface="Times New Roman"/>
                <a:cs typeface="Times New Roman"/>
              </a:rPr>
              <a:t> </a:t>
            </a:r>
            <a:r>
              <a:rPr lang="pt-PT" sz="2000" b="1" dirty="0" err="1">
                <a:solidFill>
                  <a:srgbClr val="006400"/>
                </a:solidFill>
                <a:latin typeface="Times New Roman"/>
                <a:cs typeface="Times New Roman"/>
              </a:rPr>
              <a:t>Chemistry</a:t>
            </a:r>
            <a:r>
              <a:rPr lang="pt-PT" sz="2000" b="1" dirty="0">
                <a:solidFill>
                  <a:srgbClr val="006400"/>
                </a:solidFill>
                <a:latin typeface="Times New Roman"/>
                <a:cs typeface="Times New Roman"/>
              </a:rPr>
              <a:t> </a:t>
            </a:r>
            <a:r>
              <a:rPr lang="pt-PT" sz="2000" b="1" dirty="0" err="1" smtClean="0">
                <a:solidFill>
                  <a:srgbClr val="006400"/>
                </a:solidFill>
                <a:latin typeface="Times New Roman"/>
                <a:cs typeface="Times New Roman"/>
              </a:rPr>
              <a:t>Challenge</a:t>
            </a:r>
            <a:r>
              <a:rPr lang="pt-PT" sz="2000" dirty="0" smtClean="0">
                <a:latin typeface="Times New Roman"/>
                <a:cs typeface="Times New Roman"/>
              </a:rPr>
              <a:t>”</a:t>
            </a:r>
          </a:p>
        </p:txBody>
      </p:sp>
      <p:sp>
        <p:nvSpPr>
          <p:cNvPr id="17" name="Rectângulo 7"/>
          <p:cNvSpPr/>
          <p:nvPr/>
        </p:nvSpPr>
        <p:spPr>
          <a:xfrm>
            <a:off x="248320" y="3573016"/>
            <a:ext cx="2232248" cy="791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1995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6200000">
            <a:off x="2336556" y="3680980"/>
            <a:ext cx="0" cy="5760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ângulo 7"/>
          <p:cNvSpPr/>
          <p:nvPr/>
        </p:nvSpPr>
        <p:spPr>
          <a:xfrm>
            <a:off x="2773628" y="4689140"/>
            <a:ext cx="6354194" cy="8280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r>
              <a:rPr lang="pt-PT" sz="2000" dirty="0" smtClean="0">
                <a:latin typeface="Times New Roman"/>
                <a:cs typeface="Times New Roman"/>
              </a:rPr>
              <a:t>Foi criado </a:t>
            </a:r>
            <a:r>
              <a:rPr lang="pt-PT" sz="2000" dirty="0">
                <a:latin typeface="Times New Roman"/>
                <a:cs typeface="Times New Roman"/>
              </a:rPr>
              <a:t>o “</a:t>
            </a:r>
            <a:r>
              <a:rPr lang="pt-PT" sz="2000" b="1" dirty="0" err="1">
                <a:solidFill>
                  <a:srgbClr val="006400"/>
                </a:solidFill>
                <a:latin typeface="Times New Roman"/>
                <a:cs typeface="Times New Roman"/>
              </a:rPr>
              <a:t>Green</a:t>
            </a:r>
            <a:r>
              <a:rPr lang="pt-PT" sz="2000" b="1" dirty="0">
                <a:solidFill>
                  <a:srgbClr val="006400"/>
                </a:solidFill>
                <a:latin typeface="Times New Roman"/>
                <a:cs typeface="Times New Roman"/>
              </a:rPr>
              <a:t> </a:t>
            </a:r>
            <a:r>
              <a:rPr lang="pt-PT" sz="2000" b="1" dirty="0" err="1">
                <a:solidFill>
                  <a:srgbClr val="006400"/>
                </a:solidFill>
                <a:latin typeface="Times New Roman"/>
                <a:cs typeface="Times New Roman"/>
              </a:rPr>
              <a:t>Chemistry</a:t>
            </a:r>
            <a:r>
              <a:rPr lang="pt-PT" sz="2000" b="1" dirty="0">
                <a:solidFill>
                  <a:srgbClr val="006400"/>
                </a:solidFill>
                <a:latin typeface="Times New Roman"/>
                <a:cs typeface="Times New Roman"/>
              </a:rPr>
              <a:t> </a:t>
            </a:r>
            <a:r>
              <a:rPr lang="pt-PT" sz="2000" b="1" dirty="0" err="1">
                <a:solidFill>
                  <a:srgbClr val="006400"/>
                </a:solidFill>
                <a:latin typeface="Times New Roman"/>
                <a:cs typeface="Times New Roman"/>
              </a:rPr>
              <a:t>Institute</a:t>
            </a:r>
            <a:r>
              <a:rPr lang="pt-PT" sz="2000" dirty="0">
                <a:latin typeface="Times New Roman"/>
                <a:cs typeface="Times New Roman"/>
              </a:rPr>
              <a:t>”</a:t>
            </a:r>
            <a:endParaRPr lang="pt-PT" sz="2000" dirty="0" smtClean="0">
              <a:latin typeface="Times New Roman"/>
              <a:cs typeface="Times New Roman"/>
            </a:endParaRPr>
          </a:p>
        </p:txBody>
      </p:sp>
      <p:sp>
        <p:nvSpPr>
          <p:cNvPr id="20" name="Rectângulo 7"/>
          <p:cNvSpPr/>
          <p:nvPr/>
        </p:nvSpPr>
        <p:spPr>
          <a:xfrm>
            <a:off x="234834" y="4725144"/>
            <a:ext cx="2232248" cy="791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1997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6200000">
            <a:off x="2323070" y="4833108"/>
            <a:ext cx="0" cy="5760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ângulo 7"/>
          <p:cNvSpPr/>
          <p:nvPr/>
        </p:nvSpPr>
        <p:spPr>
          <a:xfrm>
            <a:off x="2754310" y="5697252"/>
            <a:ext cx="6354194" cy="8280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r>
              <a:rPr lang="pt-PT" sz="2000" dirty="0" smtClean="0">
                <a:latin typeface="Times New Roman"/>
                <a:cs typeface="Times New Roman"/>
              </a:rPr>
              <a:t>Foi lançada a revista “</a:t>
            </a:r>
            <a:r>
              <a:rPr lang="pt-PT" sz="2000" b="1" dirty="0" err="1">
                <a:solidFill>
                  <a:srgbClr val="006400"/>
                </a:solidFill>
                <a:latin typeface="Times New Roman"/>
                <a:cs typeface="Times New Roman"/>
              </a:rPr>
              <a:t>Green</a:t>
            </a:r>
            <a:r>
              <a:rPr lang="pt-PT" sz="2000" b="1" dirty="0">
                <a:solidFill>
                  <a:srgbClr val="006400"/>
                </a:solidFill>
                <a:latin typeface="Times New Roman"/>
                <a:cs typeface="Times New Roman"/>
              </a:rPr>
              <a:t> </a:t>
            </a:r>
            <a:r>
              <a:rPr lang="pt-PT" sz="2000" b="1" dirty="0" err="1" smtClean="0">
                <a:solidFill>
                  <a:srgbClr val="006400"/>
                </a:solidFill>
                <a:latin typeface="Times New Roman"/>
                <a:cs typeface="Times New Roman"/>
              </a:rPr>
              <a:t>Chemistry</a:t>
            </a:r>
            <a:r>
              <a:rPr lang="pt-PT" sz="2000" dirty="0" smtClean="0">
                <a:latin typeface="Times New Roman"/>
                <a:cs typeface="Times New Roman"/>
              </a:rPr>
              <a:t>”</a:t>
            </a:r>
          </a:p>
        </p:txBody>
      </p:sp>
      <p:sp>
        <p:nvSpPr>
          <p:cNvPr id="23" name="Rectângulo 7"/>
          <p:cNvSpPr/>
          <p:nvPr/>
        </p:nvSpPr>
        <p:spPr>
          <a:xfrm>
            <a:off x="215516" y="5733256"/>
            <a:ext cx="2232248" cy="791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1999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16200000">
            <a:off x="2303752" y="5841220"/>
            <a:ext cx="0" cy="57607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7296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smtClean="0"/>
              <a:t>O que é a Química </a:t>
            </a:r>
            <a:r>
              <a:rPr lang="pt-PT" dirty="0"/>
              <a:t>Verde?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269" y="1697608"/>
            <a:ext cx="6222995" cy="446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96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just">
          <a:buFont typeface="Arial" pitchFamily="34" charset="0"/>
          <a:buChar char="•"/>
          <a:defRPr sz="1600" u="sng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3883</TotalTime>
  <Words>6297</Words>
  <Application>Microsoft Office PowerPoint</Application>
  <PresentationFormat>On-screen Show (4:3)</PresentationFormat>
  <Paragraphs>515</Paragraphs>
  <Slides>47</Slides>
  <Notes>47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corpo</vt:lpstr>
      <vt:lpstr>Equação</vt:lpstr>
      <vt:lpstr>Equation</vt:lpstr>
      <vt:lpstr>Slide 1</vt:lpstr>
      <vt:lpstr>Quando surgiu a postura Química Verde?</vt:lpstr>
      <vt:lpstr>Quando surgiu a postura Química Verde?</vt:lpstr>
      <vt:lpstr>Quando surgiu a postura Química Verde?</vt:lpstr>
      <vt:lpstr>Quando surgiu a postura Química Verde?</vt:lpstr>
      <vt:lpstr>Quando surgiu a postura Química Verde?</vt:lpstr>
      <vt:lpstr>Quando surgiu a postura Química Verde?</vt:lpstr>
      <vt:lpstr>Quando surgiu a postura Química Verde?</vt:lpstr>
      <vt:lpstr>O que é a Química Verde?</vt:lpstr>
      <vt:lpstr>O que é a Química Verde?</vt:lpstr>
      <vt:lpstr>O que é a Química Verde?</vt:lpstr>
      <vt:lpstr>O que é a Química Verde?</vt:lpstr>
      <vt:lpstr>O que é a Química Verde?</vt:lpstr>
      <vt:lpstr>O que é a Química Verde?</vt:lpstr>
      <vt:lpstr>O que é a Química Verde?</vt:lpstr>
      <vt:lpstr>O que é a Química Verde?</vt:lpstr>
      <vt:lpstr>Os doze princípios da Química Verde</vt:lpstr>
      <vt:lpstr>Os doze princípios da Química Verde</vt:lpstr>
      <vt:lpstr>Os doze princípios da Química Verde</vt:lpstr>
      <vt:lpstr>Os doze princípios da Química Verde</vt:lpstr>
      <vt:lpstr>Os doze princípios da Química Verde</vt:lpstr>
      <vt:lpstr>Os doze princípios da Química Verde</vt:lpstr>
      <vt:lpstr>Os doze princípios da Química Verde</vt:lpstr>
      <vt:lpstr>Os doze princípios da Química Verde</vt:lpstr>
      <vt:lpstr>Os doze princípios da Química Verde</vt:lpstr>
      <vt:lpstr>Os doze princípios da Química Verde</vt:lpstr>
      <vt:lpstr>Os doze princípios da Química Verde</vt:lpstr>
      <vt:lpstr>Os doze princípios da Química Verde</vt:lpstr>
      <vt:lpstr>Os doze princípios da Química Verde</vt:lpstr>
      <vt:lpstr>Os doze princípios da Química Verde</vt:lpstr>
      <vt:lpstr>Os doze princípios da Química Verde</vt:lpstr>
      <vt:lpstr>Os doze princípios da Química Verde</vt:lpstr>
      <vt:lpstr>Os doze princípios da Química Verde</vt:lpstr>
      <vt:lpstr>Os doze princípios da Química Verde</vt:lpstr>
      <vt:lpstr>Os doze princípios da Química Verde</vt:lpstr>
      <vt:lpstr>Os doze princípios da Química Verde</vt:lpstr>
      <vt:lpstr>Os doze princípios da Química Verde</vt:lpstr>
      <vt:lpstr>Os doze princípios da Química Verde</vt:lpstr>
      <vt:lpstr>Os doze princípios da Química Verde</vt:lpstr>
      <vt:lpstr>Os doze princípios da Química Verde</vt:lpstr>
      <vt:lpstr>Os doze princípios da Química Verde</vt:lpstr>
      <vt:lpstr>Os doze princípios da Química Verde</vt:lpstr>
      <vt:lpstr>Os doze princípios da Química Verde</vt:lpstr>
      <vt:lpstr>Os doze princípios da Química Verde</vt:lpstr>
      <vt:lpstr>Os doze princípios da Química Verde</vt:lpstr>
      <vt:lpstr>Os doze princípios da Química Verde</vt:lpstr>
      <vt:lpstr>Vantagens da Química Verde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Tânia Cristina Moreira Pires</dc:creator>
  <cp:lastModifiedBy>Utilizador</cp:lastModifiedBy>
  <cp:revision>430</cp:revision>
  <dcterms:created xsi:type="dcterms:W3CDTF">2010-12-01T12:32:33Z</dcterms:created>
  <dcterms:modified xsi:type="dcterms:W3CDTF">2013-10-16T19:40:17Z</dcterms:modified>
</cp:coreProperties>
</file>