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2" r:id="rId2"/>
    <p:sldId id="358" r:id="rId3"/>
    <p:sldId id="496" r:id="rId4"/>
    <p:sldId id="476" r:id="rId5"/>
    <p:sldId id="475" r:id="rId6"/>
    <p:sldId id="460" r:id="rId7"/>
    <p:sldId id="479" r:id="rId8"/>
    <p:sldId id="481" r:id="rId9"/>
    <p:sldId id="484" r:id="rId10"/>
    <p:sldId id="498" r:id="rId11"/>
    <p:sldId id="499" r:id="rId12"/>
    <p:sldId id="500" r:id="rId13"/>
    <p:sldId id="497" r:id="rId14"/>
    <p:sldId id="485" r:id="rId15"/>
    <p:sldId id="486" r:id="rId16"/>
    <p:sldId id="487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74" r:id="rId2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RrDjGlPgPpI+x7f+hKR+A==" hashData="u4BIotTVwmINiCOtc3jviMj79LkChNpBeIooZ4yyHv4AILvty2hXxjBnhFt6L2toCBOmVGpcY5f0xe6D33ook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CD4"/>
    <a:srgbClr val="EC1D25"/>
    <a:srgbClr val="0165AB"/>
    <a:srgbClr val="1C7F00"/>
    <a:srgbClr val="D9292C"/>
    <a:srgbClr val="F2F2F2"/>
    <a:srgbClr val="2CA950"/>
    <a:srgbClr val="F4BA28"/>
    <a:srgbClr val="CDA234"/>
    <a:srgbClr val="FFF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5377" autoAdjust="0"/>
  </p:normalViewPr>
  <p:slideViewPr>
    <p:cSldViewPr>
      <p:cViewPr varScale="1">
        <p:scale>
          <a:sx n="124" d="100"/>
          <a:sy n="124" d="100"/>
        </p:scale>
        <p:origin x="18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1E0DB-8495-9541-BBA9-786B8783DFD0}" type="datetimeFigureOut">
              <a:rPr lang="en-US" smtClean="0">
                <a:latin typeface="Arial"/>
              </a:rPr>
              <a:pPr/>
              <a:t>6/19/19</a:t>
            </a:fld>
            <a:endParaRPr lang="pt-PT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AF426-3102-7947-8B99-3CF5337F7E49}" type="slidenum">
              <a:rPr lang="pt-PT" smtClean="0">
                <a:latin typeface="Arial"/>
              </a:rPr>
              <a:pPr/>
              <a:t>‹nº›</a:t>
            </a:fld>
            <a:endParaRPr lang="pt-PT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580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799B8BD-B924-4B16-AF36-A3BDE7224E9C}" type="datetimeFigureOut">
              <a:rPr lang="pt-PT" smtClean="0"/>
              <a:pPr/>
              <a:t>19/06/19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948F31DC-1820-4C3B-81CF-F0999834B220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7235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36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557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717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Paradigma do risco: controlo da exposição (por exemplo, uso de equipamento individual, trabalho em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hottes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Paradigma ecológico: eliminação ou substituição de substâncias perigosas (não utilizar um reagente ou substituí-lo por outro menos perigoso)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151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P3 – Sínteses menos perigosas</a:t>
            </a:r>
          </a:p>
          <a:p>
            <a:r>
              <a:rPr lang="pt-PT" dirty="0"/>
              <a:t>P4 – Planificação molecular de produtos mais seguros</a:t>
            </a:r>
          </a:p>
          <a:p>
            <a:r>
              <a:rPr lang="pt-PT" dirty="0"/>
              <a:t>P5 – Solventes e Auxiliares inócuos</a:t>
            </a:r>
          </a:p>
          <a:p>
            <a:r>
              <a:rPr lang="pt-PT" dirty="0"/>
              <a:t>P12 – Promoção da segurança para evitar acidentes químicos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5429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53472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757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Exemplo de inserir os perigos de uma substância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11690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Em conclusão, a ferramenta SHE é útil e apropriada para obter, transmitir e facilitar a apreensão rápida de informação sobre a perigosidade potencial das substâncias químicas usadas nos laboratórios de ensino; a implementação da sua fácil construção pelos alunos permite contribuir para a formação destes em segurança (natureza dos perigos variados das substâncias, consulta de SDS, etc.).</a:t>
            </a:r>
            <a:r>
              <a:rPr lang="pt-PT" dirty="0">
                <a:effectLst/>
              </a:rPr>
              <a:t>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F31DC-1820-4C3B-81CF-F0999834B220}" type="slidenum">
              <a:rPr lang="pt-PT" smtClean="0"/>
              <a:pPr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695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3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ício sec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774941" y="659735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Font typeface="Arial" pitchFamily="34" charset="0"/>
              <a:buNone/>
            </a:pPr>
            <a:fld id="{C81E79B1-460E-A742-B9F1-F3DAF3FAB3B7}" type="slidenum">
              <a:rPr lang="pt-PT" sz="1000" b="0" i="0" u="none" smtClean="0">
                <a:solidFill>
                  <a:schemeClr val="bg1"/>
                </a:solidFill>
                <a:latin typeface="Arial"/>
                <a:cs typeface="Arial"/>
              </a:rPr>
              <a:pPr algn="just">
                <a:buFont typeface="Arial" pitchFamily="34" charset="0"/>
                <a:buNone/>
              </a:pPr>
              <a:t>‹nº›</a:t>
            </a:fld>
            <a:endParaRPr lang="pt-PT" sz="1000" b="0" i="0" u="non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aixaDeTexto 6"/>
          <p:cNvSpPr txBox="1"/>
          <p:nvPr userDrawn="1"/>
        </p:nvSpPr>
        <p:spPr>
          <a:xfrm>
            <a:off x="107504" y="6618548"/>
            <a:ext cx="4428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b="0" i="0" dirty="0">
                <a:solidFill>
                  <a:schemeClr val="bg1"/>
                </a:solidFill>
                <a:latin typeface="+mn-lt"/>
                <a:ea typeface="Arial"/>
                <a:cs typeface="Arial"/>
              </a:rPr>
              <a:t>J. R. M. PINTO, M. G. T. C. RIBEIRO, A. A. S. C. MACHADO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43508" y="41778"/>
            <a:ext cx="4392488" cy="45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40000"/>
              </a:lnSpc>
            </a:pPr>
            <a:r>
              <a:rPr lang="pt-PT" sz="900" b="0" i="0" cap="small" dirty="0">
                <a:solidFill>
                  <a:srgbClr val="FFFFFF"/>
                </a:solidFill>
                <a:latin typeface="+mn-lt"/>
                <a:cs typeface="Arial"/>
              </a:rPr>
              <a:t>REDUÇÃO DA PERIGOSIDADE NO LABORATÓRIO DE QUÍMICA DO ENSINO SECUNDÁRIO COM A FERRAMENTA SHE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43508" y="584684"/>
            <a:ext cx="8892988" cy="576064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t-PT" dirty="0"/>
              <a:t>CLICK TO EDIT MASTER TITLE STYLE</a:t>
            </a:r>
          </a:p>
        </p:txBody>
      </p:sp>
      <p:sp>
        <p:nvSpPr>
          <p:cNvPr id="6" name="CaixaDeTexto 6"/>
          <p:cNvSpPr txBox="1"/>
          <p:nvPr userDrawn="1"/>
        </p:nvSpPr>
        <p:spPr>
          <a:xfrm>
            <a:off x="4572000" y="6618548"/>
            <a:ext cx="4212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900" b="0" i="0" dirty="0">
                <a:solidFill>
                  <a:schemeClr val="bg1"/>
                </a:solidFill>
                <a:latin typeface="+mn-lt"/>
                <a:ea typeface="Arial"/>
                <a:cs typeface="Arial"/>
              </a:rPr>
              <a:t>VII Encontro da Divisão de Ensino e Divulgação da Química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ção con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774941" y="659735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Font typeface="Arial" pitchFamily="34" charset="0"/>
              <a:buNone/>
            </a:pPr>
            <a:fld id="{C81E79B1-460E-A742-B9F1-F3DAF3FAB3B7}" type="slidenum">
              <a:rPr lang="pt-PT" sz="1000" b="0" i="0" u="none" smtClean="0">
                <a:solidFill>
                  <a:schemeClr val="bg1"/>
                </a:solidFill>
                <a:latin typeface="Arial"/>
                <a:cs typeface="Arial"/>
              </a:rPr>
              <a:pPr algn="just">
                <a:buFont typeface="Arial" pitchFamily="34" charset="0"/>
                <a:buNone/>
              </a:pPr>
              <a:t>‹nº›</a:t>
            </a:fld>
            <a:endParaRPr lang="pt-PT" sz="1000" b="0" i="0" u="non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44520" y="44624"/>
            <a:ext cx="4535992" cy="467999"/>
          </a:xfrm>
        </p:spPr>
        <p:txBody>
          <a:bodyPr>
            <a:normAutofit/>
          </a:bodyPr>
          <a:lstStyle>
            <a:lvl1pPr algn="just"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pt-PT" dirty="0"/>
              <a:t>CLICK TO EDIT MASTER TITLE STYLE</a:t>
            </a:r>
          </a:p>
        </p:txBody>
      </p:sp>
      <p:sp>
        <p:nvSpPr>
          <p:cNvPr id="10" name="CaixaDeTexto 6"/>
          <p:cNvSpPr txBox="1"/>
          <p:nvPr userDrawn="1"/>
        </p:nvSpPr>
        <p:spPr>
          <a:xfrm>
            <a:off x="4572000" y="6618548"/>
            <a:ext cx="4212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900" b="0" i="0" dirty="0">
                <a:solidFill>
                  <a:schemeClr val="bg1"/>
                </a:solidFill>
                <a:latin typeface="+mn-lt"/>
                <a:ea typeface="Arial"/>
                <a:cs typeface="Arial"/>
              </a:rPr>
              <a:t>VII Encontro da Divisão de Ensino e Divulgação da Química</a:t>
            </a:r>
          </a:p>
        </p:txBody>
      </p:sp>
      <p:sp>
        <p:nvSpPr>
          <p:cNvPr id="8" name="CaixaDeTexto 6"/>
          <p:cNvSpPr txBox="1"/>
          <p:nvPr userDrawn="1"/>
        </p:nvSpPr>
        <p:spPr>
          <a:xfrm>
            <a:off x="107504" y="6618548"/>
            <a:ext cx="44284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00" b="0" i="0" dirty="0">
                <a:solidFill>
                  <a:schemeClr val="bg1"/>
                </a:solidFill>
                <a:latin typeface="+mn-lt"/>
                <a:ea typeface="Arial"/>
                <a:cs typeface="Arial"/>
              </a:rPr>
              <a:t>J. R. M. PINTO, M. G. T. C. RIBEIRO, A. A. S. C. MACHADO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6E2EE47-0DB9-BA46-9309-98540ACEC4BA}"/>
              </a:ext>
            </a:extLst>
          </p:cNvPr>
          <p:cNvSpPr/>
          <p:nvPr userDrawn="1"/>
        </p:nvSpPr>
        <p:spPr>
          <a:xfrm>
            <a:off x="143508" y="41778"/>
            <a:ext cx="4392488" cy="45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40000"/>
              </a:lnSpc>
            </a:pPr>
            <a:r>
              <a:rPr lang="pt-PT" sz="900" b="0" i="0" cap="small" dirty="0">
                <a:solidFill>
                  <a:srgbClr val="FFFFFF"/>
                </a:solidFill>
                <a:latin typeface="+mn-lt"/>
                <a:cs typeface="Arial"/>
              </a:rPr>
              <a:t>REDUÇÃO DA PERIGOSIDADE NO LABORATÓRIO DE QUÍMICA DO ENSINO SECUNDÁRIO COM A FERRAMENTA SHE</a:t>
            </a:r>
          </a:p>
        </p:txBody>
      </p:sp>
    </p:spTree>
    <p:extLst>
      <p:ext uri="{BB962C8B-B14F-4D97-AF65-F5344CB8AC3E}">
        <p14:creationId xmlns:p14="http://schemas.microsoft.com/office/powerpoint/2010/main" val="19130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9848C-B1A2-4202-AE91-ABAE94BD2D97}" type="datetimeFigureOut">
              <a:rPr lang="pt-PT" smtClean="0"/>
              <a:pPr/>
              <a:t>19/06/19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E3460-4412-40F4-93A9-F2783EAA3C9D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kmillipore.com/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f"/><Relationship Id="rId5" Type="http://schemas.openxmlformats.org/officeDocument/2006/relationships/hyperlink" Target="http://www.sigmaaldrich.com/" TargetMode="Externa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516" y="2600908"/>
            <a:ext cx="8712968" cy="1692188"/>
          </a:xfrm>
          <a:prstGeom prst="roundRect">
            <a:avLst>
              <a:gd name="adj" fmla="val 11040"/>
            </a:avLst>
          </a:prstGeom>
          <a:solidFill>
            <a:srgbClr val="314CD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/>
          <p:cNvSpPr txBox="1"/>
          <p:nvPr/>
        </p:nvSpPr>
        <p:spPr>
          <a:xfrm>
            <a:off x="269521" y="2662172"/>
            <a:ext cx="860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Arial"/>
                <a:cs typeface="Arial"/>
              </a:rPr>
              <a:t>Redução da perigosidade no laboratório de Química do Ensino Secundário com a </a:t>
            </a:r>
            <a:r>
              <a:rPr lang="pt-PT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Arial"/>
                <a:cs typeface="Arial"/>
              </a:rPr>
              <a:t>Ferramenta SHE</a:t>
            </a:r>
            <a:endParaRPr lang="pt-PT" sz="32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467" y="1880828"/>
            <a:ext cx="5949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b="1" dirty="0">
                <a:cs typeface="Times New Roman" pitchFamily="18" charset="0"/>
              </a:rPr>
              <a:t>VII Encontro da Divisão de Ensino e Divulgação da Química</a:t>
            </a:r>
          </a:p>
        </p:txBody>
      </p:sp>
      <p:sp>
        <p:nvSpPr>
          <p:cNvPr id="9" name="CaixaDeTexto 14"/>
          <p:cNvSpPr txBox="1"/>
          <p:nvPr/>
        </p:nvSpPr>
        <p:spPr>
          <a:xfrm>
            <a:off x="323528" y="46171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+mj-lt"/>
                <a:cs typeface="Helvetica"/>
              </a:rPr>
              <a:t>J. R. M. PINTO</a:t>
            </a:r>
            <a:r>
              <a:rPr lang="pt-PT" b="1" baseline="30000" dirty="0">
                <a:cs typeface="Helvetica"/>
              </a:rPr>
              <a:t>*</a:t>
            </a:r>
            <a:r>
              <a:rPr lang="pt-PT" b="1" baseline="30000" dirty="0">
                <a:latin typeface="+mj-lt"/>
                <a:cs typeface="Helvetica"/>
              </a:rPr>
              <a:t>1,2</a:t>
            </a:r>
            <a:r>
              <a:rPr lang="pt-PT" b="1" dirty="0">
                <a:latin typeface="+mj-lt"/>
                <a:cs typeface="Helvetica"/>
              </a:rPr>
              <a:t>, M. G. T. C. RIBEIRO</a:t>
            </a:r>
            <a:r>
              <a:rPr lang="pt-PT" b="1" baseline="30000" dirty="0">
                <a:latin typeface="+mj-lt"/>
                <a:cs typeface="Helvetica"/>
              </a:rPr>
              <a:t>1,2</a:t>
            </a:r>
            <a:r>
              <a:rPr lang="pt-PT" b="1" dirty="0">
                <a:latin typeface="+mj-lt"/>
                <a:cs typeface="Helvetica"/>
              </a:rPr>
              <a:t>, A. A. S. C. MACHADO</a:t>
            </a:r>
            <a:r>
              <a:rPr lang="pt-PT" b="1" baseline="30000" dirty="0">
                <a:latin typeface="+mj-lt"/>
                <a:cs typeface="Helvetica"/>
              </a:rPr>
              <a:t>2</a:t>
            </a:r>
          </a:p>
        </p:txBody>
      </p:sp>
      <p:sp>
        <p:nvSpPr>
          <p:cNvPr id="10" name="CaixaDeTexto 6"/>
          <p:cNvSpPr txBox="1"/>
          <p:nvPr/>
        </p:nvSpPr>
        <p:spPr>
          <a:xfrm>
            <a:off x="341530" y="5661248"/>
            <a:ext cx="846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aseline="30000" dirty="0">
                <a:latin typeface="+mj-lt"/>
                <a:cs typeface="Helvetica Light"/>
              </a:rPr>
              <a:t>1</a:t>
            </a:r>
            <a:r>
              <a:rPr lang="pt-PT" sz="1400" dirty="0">
                <a:latin typeface="+mj-lt"/>
                <a:cs typeface="Helvetica Light"/>
              </a:rPr>
              <a:t>LAQV/REQUIMTE</a:t>
            </a:r>
          </a:p>
          <a:p>
            <a:pPr algn="ctr"/>
            <a:r>
              <a:rPr lang="pt-PT" sz="1400" baseline="30000" dirty="0">
                <a:latin typeface="+mj-lt"/>
                <a:cs typeface="Helvetica Light"/>
              </a:rPr>
              <a:t>2</a:t>
            </a:r>
            <a:r>
              <a:rPr lang="pt-PT" sz="1400" dirty="0">
                <a:latin typeface="+mj-lt"/>
                <a:cs typeface="Helvetica Light"/>
              </a:rPr>
              <a:t>Departamento de Química e Bioquímica, Faculdade de Ciências da Universidade do Porto</a:t>
            </a:r>
          </a:p>
        </p:txBody>
      </p:sp>
      <p:sp>
        <p:nvSpPr>
          <p:cNvPr id="11" name="CaixaDeTexto 6"/>
          <p:cNvSpPr txBox="1"/>
          <p:nvPr/>
        </p:nvSpPr>
        <p:spPr>
          <a:xfrm>
            <a:off x="2861570" y="6272735"/>
            <a:ext cx="3420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  <a:cs typeface="Helvetica Light"/>
              </a:rPr>
              <a:t>Novembro, 2018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02184" y="584684"/>
            <a:ext cx="3739632" cy="972103"/>
            <a:chOff x="2902598" y="584684"/>
            <a:chExt cx="3739632" cy="972103"/>
          </a:xfrm>
        </p:grpSpPr>
        <p:pic>
          <p:nvPicPr>
            <p:cNvPr id="12" name="Picture 2" descr="fcup_nob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012" y="589768"/>
              <a:ext cx="1962218" cy="961935"/>
            </a:xfrm>
            <a:prstGeom prst="rect">
              <a:avLst/>
            </a:prstGeom>
          </p:spPr>
        </p:pic>
        <p:pic>
          <p:nvPicPr>
            <p:cNvPr id="13" name="Picture 4" descr="http://www.requimte.pt/img/requim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598" y="584684"/>
              <a:ext cx="1525386" cy="9721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D5EA4C-1740-314F-B810-FFBC1CB6C995}"/>
              </a:ext>
            </a:extLst>
          </p:cNvPr>
          <p:cNvSpPr txBox="1"/>
          <p:nvPr/>
        </p:nvSpPr>
        <p:spPr>
          <a:xfrm>
            <a:off x="3166808" y="5162128"/>
            <a:ext cx="2810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dirty="0">
                <a:solidFill>
                  <a:srgbClr val="314CD4"/>
                </a:solidFill>
                <a:cs typeface="Times New Roman" pitchFamily="18" charset="0"/>
              </a:rPr>
              <a:t>* </a:t>
            </a:r>
            <a:r>
              <a:rPr lang="pt-PT" sz="1600" dirty="0" err="1">
                <a:solidFill>
                  <a:srgbClr val="314CD4"/>
                </a:solidFill>
                <a:cs typeface="Times New Roman" pitchFamily="18" charset="0"/>
              </a:rPr>
              <a:t>jricardo.mpinto</a:t>
            </a:r>
            <a:r>
              <a:rPr lang="pt-PT" sz="1600" dirty="0">
                <a:solidFill>
                  <a:srgbClr val="314CD4"/>
                </a:solidFill>
                <a:cs typeface="Times New Roman" pitchFamily="18" charset="0"/>
              </a:rPr>
              <a:t>@</a:t>
            </a:r>
            <a:r>
              <a:rPr lang="pt-PT" sz="1600" dirty="0" err="1">
                <a:solidFill>
                  <a:srgbClr val="314CD4"/>
                </a:solidFill>
                <a:cs typeface="Times New Roman" pitchFamily="18" charset="0"/>
              </a:rPr>
              <a:t>gmail.com</a:t>
            </a:r>
            <a:endParaRPr lang="pt-PT" sz="1600" dirty="0">
              <a:solidFill>
                <a:srgbClr val="314CD4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E5EE475-9FCE-2143-B8C9-B5F2C03D880D}"/>
              </a:ext>
            </a:extLst>
          </p:cNvPr>
          <p:cNvSpPr txBox="1">
            <a:spLocks/>
          </p:cNvSpPr>
          <p:nvPr/>
        </p:nvSpPr>
        <p:spPr>
          <a:xfrm>
            <a:off x="143508" y="764704"/>
            <a:ext cx="8640068" cy="569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000" dirty="0">
                <a:solidFill>
                  <a:srgbClr val="314CD4"/>
                </a:solidFill>
                <a:latin typeface="Arial" pitchFamily="34" charset="0"/>
                <a:cs typeface="Arial" pitchFamily="34" charset="0"/>
              </a:rPr>
              <a:t>Informação nas SDS requerida pelo REACH</a:t>
            </a:r>
            <a:br>
              <a:rPr lang="pt-PT" sz="2000" dirty="0">
                <a:latin typeface="Arial" pitchFamily="34" charset="0"/>
                <a:cs typeface="Arial" pitchFamily="34" charset="0"/>
              </a:rPr>
            </a:br>
            <a:r>
              <a:rPr lang="pt-PT" sz="1200" b="1" dirty="0">
                <a:latin typeface="Arial" pitchFamily="34" charset="0"/>
                <a:cs typeface="Arial" pitchFamily="34" charset="0"/>
              </a:rPr>
              <a:t>REACH</a:t>
            </a:r>
            <a:r>
              <a:rPr lang="pt-PT" sz="1200" dirty="0">
                <a:latin typeface="Arial" pitchFamily="34" charset="0"/>
                <a:cs typeface="Arial" pitchFamily="34" charset="0"/>
              </a:rPr>
              <a:t> - </a:t>
            </a:r>
            <a:r>
              <a:rPr lang="pt-PT" sz="1200" b="1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egistration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pt-PT" sz="1200" b="1" i="1" dirty="0" err="1">
                <a:latin typeface="Arial" pitchFamily="34" charset="0"/>
                <a:cs typeface="Arial" pitchFamily="34" charset="0"/>
              </a:rPr>
              <a:t>E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valuation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pt-PT" sz="1200" b="1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uthorisation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egistation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i="1" dirty="0" err="1">
                <a:latin typeface="Arial" pitchFamily="34" charset="0"/>
                <a:cs typeface="Arial" pitchFamily="34" charset="0"/>
              </a:rPr>
              <a:t>Chemicals</a:t>
            </a:r>
            <a:endParaRPr lang="en-US" sz="400" i="1" dirty="0">
              <a:solidFill>
                <a:srgbClr val="FF0000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6E4A1244-56C0-1B48-8099-1324A256FDCC}"/>
              </a:ext>
            </a:extLst>
          </p:cNvPr>
          <p:cNvSpPr txBox="1"/>
          <p:nvPr/>
        </p:nvSpPr>
        <p:spPr>
          <a:xfrm>
            <a:off x="143508" y="1406381"/>
            <a:ext cx="86049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 – Identificação da substância/mistura e da sociedade /empresa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2 – Identificação de perigos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3 – Composição/informação sobre componentes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4 – Medidas de primeiros socorros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5 – Medida de combate a incêndio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6 – Medidas em caso de fugas acidentais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7 – Manuseamento e armazenagem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8 – Controlo da exposição/protecção individual</a:t>
            </a: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Limites de exposição à substância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9 – Propriedades físicas e químicas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10 – Estabilidade e reactividade</a:t>
            </a:r>
          </a:p>
          <a:p>
            <a:pPr marL="265113"/>
            <a:r>
              <a:rPr lang="pt-PT" sz="1200" dirty="0"/>
              <a:t>Condições a evitar, incompatibilidades, etc.</a:t>
            </a:r>
            <a:endParaRPr lang="en-US" sz="1200" dirty="0"/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11 – Informação toxicológica</a:t>
            </a: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Efeitos potenciais para a saúde humana: valores de parâmetros de toxicidade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(para as diferentes vias de exposição: inalação, cutânea, oral, etc.)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Informações sobre </a:t>
            </a:r>
            <a:r>
              <a:rPr lang="pt-PT" sz="1200" dirty="0" err="1">
                <a:latin typeface="Arial" pitchFamily="34" charset="0"/>
                <a:cs typeface="Arial" pitchFamily="34" charset="0"/>
              </a:rPr>
              <a:t>carcinogenidade</a:t>
            </a:r>
            <a:r>
              <a:rPr lang="pt-PT" sz="1200" dirty="0">
                <a:latin typeface="Arial" pitchFamily="34" charset="0"/>
                <a:cs typeface="Arial" pitchFamily="34" charset="0"/>
              </a:rPr>
              <a:t> e mutagenicidade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12 – Informação ecológica</a:t>
            </a: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Toxicidade para o ambiente: valores de parâmetros para espécies animais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Persistência, potencial de bioacumulação e degradabilidade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65113"/>
            <a:r>
              <a:rPr lang="pt-PT" sz="1200" dirty="0">
                <a:latin typeface="Arial" pitchFamily="34" charset="0"/>
                <a:cs typeface="Arial" pitchFamily="34" charset="0"/>
              </a:rPr>
              <a:t>Mobilidade da substância (nos solos)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13 – Considerações relativas à eliminação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14 – Informações relativas ao transporte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15 – Informação sobre regulamentação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pt-PT" sz="1400" b="1" dirty="0">
                <a:latin typeface="Arial" pitchFamily="34" charset="0"/>
                <a:cs typeface="Arial" pitchFamily="34" charset="0"/>
              </a:rPr>
              <a:t>16 – Outras informações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c2_a.PNG">
            <a:extLst>
              <a:ext uri="{FF2B5EF4-FFF2-40B4-BE49-F238E27FC236}">
                <a16:creationId xmlns:a16="http://schemas.microsoft.com/office/drawing/2014/main" id="{147D6D04-9635-6D41-BE15-73A9EEE4B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0118"/>
            <a:ext cx="7920880" cy="552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E5EE475-9FCE-2143-B8C9-B5F2C03D880D}"/>
              </a:ext>
            </a:extLst>
          </p:cNvPr>
          <p:cNvSpPr txBox="1">
            <a:spLocks/>
          </p:cNvSpPr>
          <p:nvPr/>
        </p:nvSpPr>
        <p:spPr>
          <a:xfrm>
            <a:off x="143508" y="591327"/>
            <a:ext cx="8640068" cy="569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000" dirty="0">
                <a:solidFill>
                  <a:srgbClr val="314CD4"/>
                </a:solidFill>
                <a:latin typeface="Arial" pitchFamily="34" charset="0"/>
                <a:cs typeface="Arial" pitchFamily="34" charset="0"/>
              </a:rPr>
              <a:t>Exemplo: </a:t>
            </a:r>
            <a:r>
              <a:rPr lang="pt-PT" sz="2000" b="1" dirty="0">
                <a:solidFill>
                  <a:srgbClr val="314CD4"/>
                </a:solidFill>
                <a:latin typeface="Arial" pitchFamily="34" charset="0"/>
                <a:cs typeface="Arial" pitchFamily="34" charset="0"/>
              </a:rPr>
              <a:t>CONSULTA DOS PERIGOS DO METANOL NA SDS</a:t>
            </a:r>
          </a:p>
        </p:txBody>
      </p:sp>
    </p:spTree>
    <p:extLst>
      <p:ext uri="{BB962C8B-B14F-4D97-AF65-F5344CB8AC3E}">
        <p14:creationId xmlns:p14="http://schemas.microsoft.com/office/powerpoint/2010/main" val="24314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5" name="Picture 5" descr="sec2_b-1.tiff">
            <a:extLst>
              <a:ext uri="{FF2B5EF4-FFF2-40B4-BE49-F238E27FC236}">
                <a16:creationId xmlns:a16="http://schemas.microsoft.com/office/drawing/2014/main" id="{44567200-46EF-C144-AE79-FB05E1EA1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4"/>
          <a:stretch/>
        </p:blipFill>
        <p:spPr>
          <a:xfrm>
            <a:off x="872285" y="1088741"/>
            <a:ext cx="7920000" cy="543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8E6CAA-E0ED-5F4C-BD72-4A50AD800F0E}"/>
              </a:ext>
            </a:extLst>
          </p:cNvPr>
          <p:cNvSpPr txBox="1">
            <a:spLocks/>
          </p:cNvSpPr>
          <p:nvPr/>
        </p:nvSpPr>
        <p:spPr>
          <a:xfrm>
            <a:off x="143508" y="591327"/>
            <a:ext cx="8640068" cy="569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000" dirty="0">
                <a:solidFill>
                  <a:srgbClr val="314CD4"/>
                </a:solidFill>
                <a:latin typeface="Arial" pitchFamily="34" charset="0"/>
                <a:cs typeface="Arial" pitchFamily="34" charset="0"/>
              </a:rPr>
              <a:t>Exemplo: </a:t>
            </a:r>
            <a:r>
              <a:rPr lang="pt-PT" sz="2000" b="1" dirty="0">
                <a:solidFill>
                  <a:srgbClr val="314CD4"/>
                </a:solidFill>
                <a:latin typeface="Arial" pitchFamily="34" charset="0"/>
                <a:cs typeface="Arial" pitchFamily="34" charset="0"/>
              </a:rPr>
              <a:t>CONSULTA DOS PERIGOS DO METANOL NA SDS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449F61-20F8-EA44-90B2-E2DB5DCBBEDA}"/>
              </a:ext>
            </a:extLst>
          </p:cNvPr>
          <p:cNvSpPr/>
          <p:nvPr/>
        </p:nvSpPr>
        <p:spPr>
          <a:xfrm>
            <a:off x="872285" y="1052736"/>
            <a:ext cx="5643931" cy="864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19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ângulo 79">
            <a:extLst>
              <a:ext uri="{FF2B5EF4-FFF2-40B4-BE49-F238E27FC236}">
                <a16:creationId xmlns:a16="http://schemas.microsoft.com/office/drawing/2014/main" id="{AC469293-4B38-384F-A3D0-117AF8C47871}"/>
              </a:ext>
            </a:extLst>
          </p:cNvPr>
          <p:cNvSpPr/>
          <p:nvPr/>
        </p:nvSpPr>
        <p:spPr>
          <a:xfrm>
            <a:off x="0" y="1334434"/>
            <a:ext cx="773761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14EC35B7-DF87-D242-95AC-D5E61C01D39C}"/>
              </a:ext>
            </a:extLst>
          </p:cNvPr>
          <p:cNvSpPr/>
          <p:nvPr/>
        </p:nvSpPr>
        <p:spPr>
          <a:xfrm>
            <a:off x="767422" y="1334434"/>
            <a:ext cx="8376578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99E04A-A9A4-B442-9636-925C409FCA71}"/>
              </a:ext>
            </a:extLst>
          </p:cNvPr>
          <p:cNvSpPr txBox="1"/>
          <p:nvPr/>
        </p:nvSpPr>
        <p:spPr>
          <a:xfrm>
            <a:off x="200027" y="692696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Construção 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da Ferramenta SHE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672FDEC-8868-8349-8968-B6ACA98B953E}"/>
              </a:ext>
            </a:extLst>
          </p:cNvPr>
          <p:cNvSpPr/>
          <p:nvPr/>
        </p:nvSpPr>
        <p:spPr>
          <a:xfrm>
            <a:off x="767422" y="1422379"/>
            <a:ext cx="8120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spcBef>
                <a:spcPct val="0"/>
              </a:spcBef>
            </a:pPr>
            <a:r>
              <a:rPr lang="pt-PT" sz="2000" b="1" dirty="0"/>
              <a:t>Pontuar</a:t>
            </a:r>
            <a:r>
              <a:rPr lang="pt-PT" sz="2000" dirty="0"/>
              <a:t> cada uma das advertências de cada tipo de perigo (S, H, E)</a:t>
            </a:r>
          </a:p>
        </p:txBody>
      </p:sp>
      <p:sp>
        <p:nvSpPr>
          <p:cNvPr id="41" name="Seta para a Direita 40">
            <a:extLst>
              <a:ext uri="{FF2B5EF4-FFF2-40B4-BE49-F238E27FC236}">
                <a16:creationId xmlns:a16="http://schemas.microsoft.com/office/drawing/2014/main" id="{DC7DCA6E-07D9-DD4B-AACC-F7C31B236B02}"/>
              </a:ext>
            </a:extLst>
          </p:cNvPr>
          <p:cNvSpPr/>
          <p:nvPr/>
        </p:nvSpPr>
        <p:spPr>
          <a:xfrm>
            <a:off x="3713148" y="2699025"/>
            <a:ext cx="1080000" cy="433165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4BA28"/>
          </a:solidFill>
          <a:ln>
            <a:solidFill>
              <a:srgbClr val="CDA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Seta para a Direita 57">
            <a:extLst>
              <a:ext uri="{FF2B5EF4-FFF2-40B4-BE49-F238E27FC236}">
                <a16:creationId xmlns:a16="http://schemas.microsoft.com/office/drawing/2014/main" id="{1EC2A4FD-16A9-DE4A-9234-2AE9CB1ABF75}"/>
              </a:ext>
            </a:extLst>
          </p:cNvPr>
          <p:cNvSpPr/>
          <p:nvPr/>
        </p:nvSpPr>
        <p:spPr>
          <a:xfrm>
            <a:off x="3713148" y="2256663"/>
            <a:ext cx="2160000" cy="42827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D9292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Seta para a Direita 58">
            <a:extLst>
              <a:ext uri="{FF2B5EF4-FFF2-40B4-BE49-F238E27FC236}">
                <a16:creationId xmlns:a16="http://schemas.microsoft.com/office/drawing/2014/main" id="{C54A43D9-2623-DA41-8019-B7826BC4225C}"/>
              </a:ext>
            </a:extLst>
          </p:cNvPr>
          <p:cNvSpPr/>
          <p:nvPr/>
        </p:nvSpPr>
        <p:spPr>
          <a:xfrm>
            <a:off x="3713148" y="3146279"/>
            <a:ext cx="360000" cy="42827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2CA950"/>
          </a:solidFill>
          <a:ln>
            <a:solidFill>
              <a:srgbClr val="1C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742FA3F-D77D-1540-A3C9-ADCE62466D33}"/>
              </a:ext>
            </a:extLst>
          </p:cNvPr>
          <p:cNvSpPr txBox="1"/>
          <p:nvPr/>
        </p:nvSpPr>
        <p:spPr>
          <a:xfrm>
            <a:off x="1117255" y="3191138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00"/>
              </a:spcAft>
            </a:pPr>
            <a:r>
              <a:rPr lang="pt-PT" sz="1600" b="1" dirty="0">
                <a:solidFill>
                  <a:srgbClr val="1C7F00"/>
                </a:solidFill>
                <a:cs typeface="Times New Roman" pitchFamily="18" charset="0"/>
              </a:rPr>
              <a:t>sem indicação de perigo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B6B56E5-5374-7A44-8A8A-801AB1FC651B}"/>
              </a:ext>
            </a:extLst>
          </p:cNvPr>
          <p:cNvSpPr txBox="1"/>
          <p:nvPr/>
        </p:nvSpPr>
        <p:spPr>
          <a:xfrm>
            <a:off x="1859444" y="2744468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00"/>
              </a:spcAft>
            </a:pPr>
            <a:r>
              <a:rPr lang="pt-PT" sz="1600" b="1" dirty="0">
                <a:solidFill>
                  <a:srgbClr val="CDA234"/>
                </a:solidFill>
                <a:cs typeface="Times New Roman" pitchFamily="18" charset="0"/>
              </a:rPr>
              <a:t>perigo moderado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3FBCA64D-5180-0246-B01B-A11CF357E834}"/>
              </a:ext>
            </a:extLst>
          </p:cNvPr>
          <p:cNvSpPr txBox="1"/>
          <p:nvPr/>
        </p:nvSpPr>
        <p:spPr>
          <a:xfrm>
            <a:off x="2087071" y="2297798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00"/>
              </a:spcAft>
            </a:pPr>
            <a:r>
              <a:rPr lang="pt-PT" sz="1600" b="1" dirty="0">
                <a:solidFill>
                  <a:srgbClr val="C00000"/>
                </a:solidFill>
                <a:cs typeface="Times New Roman" pitchFamily="18" charset="0"/>
              </a:rPr>
              <a:t>perigo elevado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992AD41-1F8A-9E4C-904D-E2A5A7D1566C}"/>
              </a:ext>
            </a:extLst>
          </p:cNvPr>
          <p:cNvSpPr txBox="1"/>
          <p:nvPr/>
        </p:nvSpPr>
        <p:spPr>
          <a:xfrm>
            <a:off x="2729341" y="1918109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 b="1" dirty="0">
                <a:cs typeface="Times New Roman" pitchFamily="18" charset="0"/>
              </a:rPr>
              <a:t>Critério: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0F9D009-B593-9B4D-A43B-36B1C980BDEA}"/>
              </a:ext>
            </a:extLst>
          </p:cNvPr>
          <p:cNvSpPr txBox="1"/>
          <p:nvPr/>
        </p:nvSpPr>
        <p:spPr>
          <a:xfrm>
            <a:off x="5898605" y="1925915"/>
            <a:ext cx="130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b="1" dirty="0">
                <a:cs typeface="Times New Roman" pitchFamily="18" charset="0"/>
              </a:rPr>
              <a:t>Pontuação: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86909535-4F0D-F248-8424-BDA12102CC4C}"/>
              </a:ext>
            </a:extLst>
          </p:cNvPr>
          <p:cNvSpPr txBox="1"/>
          <p:nvPr/>
        </p:nvSpPr>
        <p:spPr>
          <a:xfrm>
            <a:off x="6392330" y="31757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3194C4B-10EC-954A-A467-FD2B521C4AEB}"/>
              </a:ext>
            </a:extLst>
          </p:cNvPr>
          <p:cNvSpPr txBox="1"/>
          <p:nvPr/>
        </p:nvSpPr>
        <p:spPr>
          <a:xfrm>
            <a:off x="6392330" y="27309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pt-PT" b="1" dirty="0">
                <a:solidFill>
                  <a:srgbClr val="CDA234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0F5FB112-8A0D-7D4F-8630-70B839755A44}"/>
              </a:ext>
            </a:extLst>
          </p:cNvPr>
          <p:cNvSpPr txBox="1"/>
          <p:nvPr/>
        </p:nvSpPr>
        <p:spPr>
          <a:xfrm>
            <a:off x="6392330" y="22861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pt-PT" b="1" dirty="0">
                <a:solidFill>
                  <a:srgbClr val="C00000"/>
                </a:solidFill>
                <a:cs typeface="Times New Roman" pitchFamily="18" charset="0"/>
              </a:rPr>
              <a:t>2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AF067DA-58C4-FB46-804D-0F9A391F1CE8}"/>
              </a:ext>
            </a:extLst>
          </p:cNvPr>
          <p:cNvSpPr txBox="1"/>
          <p:nvPr/>
        </p:nvSpPr>
        <p:spPr>
          <a:xfrm>
            <a:off x="166307" y="1334434"/>
            <a:ext cx="441146" cy="57600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08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20" grpId="0"/>
      <p:bldP spid="41" grpId="0" animBg="1"/>
      <p:bldP spid="58" grpId="0" animBg="1"/>
      <p:bldP spid="59" grpId="0" animBg="1"/>
      <p:bldP spid="63" grpId="0"/>
      <p:bldP spid="64" grpId="0"/>
      <p:bldP spid="65" grpId="0"/>
      <p:bldP spid="43" grpId="0"/>
      <p:bldP spid="66" grpId="0"/>
      <p:bldP spid="67" grpId="0"/>
      <p:bldP spid="68" grpId="0"/>
      <p:bldP spid="69" grpId="0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89CA6CCA-EBAA-5A44-B69D-A02CBD5D6FF0}"/>
              </a:ext>
            </a:extLst>
          </p:cNvPr>
          <p:cNvCxnSpPr>
            <a:cxnSpLocks/>
            <a:endCxn id="71" idx="0"/>
          </p:cNvCxnSpPr>
          <p:nvPr/>
        </p:nvCxnSpPr>
        <p:spPr>
          <a:xfrm flipV="1">
            <a:off x="2327250" y="3589693"/>
            <a:ext cx="0" cy="145056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xão Reta 60">
            <a:extLst>
              <a:ext uri="{FF2B5EF4-FFF2-40B4-BE49-F238E27FC236}">
                <a16:creationId xmlns:a16="http://schemas.microsoft.com/office/drawing/2014/main" id="{1E0516A6-EC43-064F-AF51-E1CCCC835845}"/>
              </a:ext>
            </a:extLst>
          </p:cNvPr>
          <p:cNvCxnSpPr>
            <a:cxnSpLocks/>
          </p:cNvCxnSpPr>
          <p:nvPr/>
        </p:nvCxnSpPr>
        <p:spPr>
          <a:xfrm flipH="1">
            <a:off x="995102" y="5040257"/>
            <a:ext cx="1332147" cy="78168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DA3B97AE-8763-3C49-8597-944582A14F95}"/>
              </a:ext>
            </a:extLst>
          </p:cNvPr>
          <p:cNvCxnSpPr>
            <a:cxnSpLocks/>
            <a:endCxn id="71" idx="4"/>
          </p:cNvCxnSpPr>
          <p:nvPr/>
        </p:nvCxnSpPr>
        <p:spPr>
          <a:xfrm>
            <a:off x="2327250" y="5040257"/>
            <a:ext cx="1332148" cy="78168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riângulo 85">
            <a:extLst>
              <a:ext uri="{FF2B5EF4-FFF2-40B4-BE49-F238E27FC236}">
                <a16:creationId xmlns:a16="http://schemas.microsoft.com/office/drawing/2014/main" id="{4CDF6D9B-150A-D148-A825-D0A32153B1BF}"/>
              </a:ext>
            </a:extLst>
          </p:cNvPr>
          <p:cNvSpPr>
            <a:spLocks noChangeAspect="1"/>
          </p:cNvSpPr>
          <p:nvPr/>
        </p:nvSpPr>
        <p:spPr>
          <a:xfrm>
            <a:off x="2235899" y="4936404"/>
            <a:ext cx="180000" cy="150812"/>
          </a:xfrm>
          <a:prstGeom prst="triangle">
            <a:avLst/>
          </a:prstGeom>
          <a:solidFill>
            <a:srgbClr val="2CA950"/>
          </a:solidFill>
          <a:ln w="57150">
            <a:solidFill>
              <a:srgbClr val="2CA9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FE9432A-016D-B14E-B72A-E269D929E035}"/>
              </a:ext>
            </a:extLst>
          </p:cNvPr>
          <p:cNvSpPr/>
          <p:nvPr/>
        </p:nvSpPr>
        <p:spPr>
          <a:xfrm>
            <a:off x="4390387" y="3032956"/>
            <a:ext cx="4610105" cy="3287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F186675B-ADBB-E045-839C-9A297E6ECA37}"/>
              </a:ext>
            </a:extLst>
          </p:cNvPr>
          <p:cNvSpPr/>
          <p:nvPr/>
        </p:nvSpPr>
        <p:spPr>
          <a:xfrm>
            <a:off x="0" y="1192824"/>
            <a:ext cx="773761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612B80A9-77BD-3A4C-BB4A-39AC70FDC7A2}"/>
              </a:ext>
            </a:extLst>
          </p:cNvPr>
          <p:cNvSpPr/>
          <p:nvPr/>
        </p:nvSpPr>
        <p:spPr>
          <a:xfrm>
            <a:off x="767422" y="1192824"/>
            <a:ext cx="8376578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99E04A-A9A4-B442-9636-925C409FCA71}"/>
              </a:ext>
            </a:extLst>
          </p:cNvPr>
          <p:cNvSpPr txBox="1"/>
          <p:nvPr/>
        </p:nvSpPr>
        <p:spPr>
          <a:xfrm>
            <a:off x="200027" y="692696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Construção 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da Ferramenta SHE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BBDF3C3-FAFA-4E44-B978-F163629F1093}"/>
              </a:ext>
            </a:extLst>
          </p:cNvPr>
          <p:cNvSpPr/>
          <p:nvPr/>
        </p:nvSpPr>
        <p:spPr>
          <a:xfrm>
            <a:off x="721570" y="1280769"/>
            <a:ext cx="678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spcBef>
                <a:spcPct val="0"/>
              </a:spcBef>
            </a:pPr>
            <a:r>
              <a:rPr lang="pt-PT" sz="2000" b="1" dirty="0"/>
              <a:t>Representar</a:t>
            </a:r>
            <a:r>
              <a:rPr lang="pt-PT" sz="2000" dirty="0"/>
              <a:t> dados </a:t>
            </a:r>
            <a:r>
              <a:rPr lang="pt-PT" sz="2000" b="1" dirty="0"/>
              <a:t>graficamente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5561B5-1DC1-7144-BEDB-0F346EE8F4F7}"/>
              </a:ext>
            </a:extLst>
          </p:cNvPr>
          <p:cNvSpPr txBox="1"/>
          <p:nvPr/>
        </p:nvSpPr>
        <p:spPr>
          <a:xfrm>
            <a:off x="166307" y="1192824"/>
            <a:ext cx="441146" cy="57600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50AB08-CAF0-024D-9554-F552ADE6D77C}"/>
              </a:ext>
            </a:extLst>
          </p:cNvPr>
          <p:cNvSpPr txBox="1"/>
          <p:nvPr/>
        </p:nvSpPr>
        <p:spPr>
          <a:xfrm>
            <a:off x="200027" y="1920647"/>
            <a:ext cx="329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T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riângulo</a:t>
            </a:r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 SHE (TSHE)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7790BC-C376-454E-AB40-2FEB6AB6C3B1}"/>
              </a:ext>
            </a:extLst>
          </p:cNvPr>
          <p:cNvSpPr txBox="1"/>
          <p:nvPr/>
        </p:nvSpPr>
        <p:spPr>
          <a:xfrm>
            <a:off x="264180" y="2297031"/>
            <a:ext cx="891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cs typeface="Times New Roman" pitchFamily="18" charset="0"/>
              </a:rPr>
              <a:t>Representação gráfica da </a:t>
            </a:r>
            <a:r>
              <a:rPr lang="pt-PT" sz="1600" b="1" dirty="0">
                <a:cs typeface="Times New Roman" pitchFamily="18" charset="0"/>
              </a:rPr>
              <a:t>pontuação máxima </a:t>
            </a:r>
            <a:r>
              <a:rPr lang="pt-PT" sz="1600" dirty="0">
                <a:cs typeface="Times New Roman" pitchFamily="18" charset="0"/>
              </a:rPr>
              <a:t>atribuída às advertências de cada tipo de perigo</a:t>
            </a:r>
          </a:p>
        </p:txBody>
      </p:sp>
      <p:sp>
        <p:nvSpPr>
          <p:cNvPr id="70" name="Triângulo 69">
            <a:extLst>
              <a:ext uri="{FF2B5EF4-FFF2-40B4-BE49-F238E27FC236}">
                <a16:creationId xmlns:a16="http://schemas.microsoft.com/office/drawing/2014/main" id="{1F750657-8644-6B4B-B089-78FAD5A023D3}"/>
              </a:ext>
            </a:extLst>
          </p:cNvPr>
          <p:cNvSpPr>
            <a:spLocks noChangeAspect="1"/>
          </p:cNvSpPr>
          <p:nvPr/>
        </p:nvSpPr>
        <p:spPr>
          <a:xfrm>
            <a:off x="1679322" y="4320177"/>
            <a:ext cx="1296000" cy="1085838"/>
          </a:xfrm>
          <a:prstGeom prst="triangl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1" name="Triângulo 70">
            <a:extLst>
              <a:ext uri="{FF2B5EF4-FFF2-40B4-BE49-F238E27FC236}">
                <a16:creationId xmlns:a16="http://schemas.microsoft.com/office/drawing/2014/main" id="{8F785018-83A1-4E49-A870-0C4E7FD6491F}"/>
              </a:ext>
            </a:extLst>
          </p:cNvPr>
          <p:cNvSpPr/>
          <p:nvPr/>
        </p:nvSpPr>
        <p:spPr>
          <a:xfrm>
            <a:off x="995102" y="3589693"/>
            <a:ext cx="2664296" cy="2232248"/>
          </a:xfrm>
          <a:prstGeom prst="triangl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E57291EB-B3D0-6F46-83A2-7E27729EE3C0}"/>
              </a:ext>
            </a:extLst>
          </p:cNvPr>
          <p:cNvSpPr txBox="1"/>
          <p:nvPr/>
        </p:nvSpPr>
        <p:spPr>
          <a:xfrm>
            <a:off x="1454784" y="33499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800" b="1" dirty="0">
                <a:cs typeface="Times New Roman" pitchFamily="18" charset="0"/>
              </a:rPr>
              <a:t>2</a:t>
            </a:r>
            <a:endParaRPr lang="pt-PT" sz="1600" b="1" dirty="0">
              <a:cs typeface="Times New Roman" pitchFamily="18" charset="0"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C31B400-7BBC-3B40-A0DC-669A25A4DDE6}"/>
              </a:ext>
            </a:extLst>
          </p:cNvPr>
          <p:cNvSpPr txBox="1"/>
          <p:nvPr/>
        </p:nvSpPr>
        <p:spPr>
          <a:xfrm>
            <a:off x="1454784" y="41444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800" b="1" dirty="0">
                <a:cs typeface="Times New Roman" pitchFamily="18" charset="0"/>
              </a:rPr>
              <a:t>1</a:t>
            </a:r>
            <a:endParaRPr lang="pt-PT" sz="1600" b="1" dirty="0">
              <a:cs typeface="Times New Roman" pitchFamily="18" charset="0"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3DD75C5-5224-7B4F-ACEB-4D206AC8B4B5}"/>
              </a:ext>
            </a:extLst>
          </p:cNvPr>
          <p:cNvSpPr txBox="1"/>
          <p:nvPr/>
        </p:nvSpPr>
        <p:spPr>
          <a:xfrm>
            <a:off x="1454784" y="484607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800" b="1" dirty="0">
                <a:cs typeface="Times New Roman" pitchFamily="18" charset="0"/>
              </a:rPr>
              <a:t>0</a:t>
            </a:r>
            <a:endParaRPr lang="pt-PT" sz="1600" b="1" dirty="0">
              <a:cs typeface="Times New Roman" pitchFamily="18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2E4AC0D2-DA11-5743-8F90-33F4024E3F95}"/>
              </a:ext>
            </a:extLst>
          </p:cNvPr>
          <p:cNvSpPr txBox="1"/>
          <p:nvPr/>
        </p:nvSpPr>
        <p:spPr>
          <a:xfrm>
            <a:off x="566297" y="5674167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S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160A6845-DBB4-2B42-9EA5-004B344B2EB8}"/>
              </a:ext>
            </a:extLst>
          </p:cNvPr>
          <p:cNvSpPr txBox="1"/>
          <p:nvPr/>
        </p:nvSpPr>
        <p:spPr>
          <a:xfrm>
            <a:off x="3609301" y="5674167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E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3A1ECDC2-39F2-4648-A58B-60DB338E9DBD}"/>
              </a:ext>
            </a:extLst>
          </p:cNvPr>
          <p:cNvSpPr txBox="1"/>
          <p:nvPr/>
        </p:nvSpPr>
        <p:spPr>
          <a:xfrm>
            <a:off x="2088821" y="296094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H</a:t>
            </a: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13A7436F-4CBB-CE4C-AB8E-E6FD31C87BA0}"/>
              </a:ext>
            </a:extLst>
          </p:cNvPr>
          <p:cNvSpPr>
            <a:spLocks noChangeAspect="1"/>
          </p:cNvSpPr>
          <p:nvPr/>
        </p:nvSpPr>
        <p:spPr>
          <a:xfrm>
            <a:off x="1677899" y="4317168"/>
            <a:ext cx="1296000" cy="1085838"/>
          </a:xfrm>
          <a:prstGeom prst="triangle">
            <a:avLst/>
          </a:prstGeom>
          <a:noFill/>
          <a:ln w="57150">
            <a:solidFill>
              <a:srgbClr val="F4B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7359C515-C60A-3247-B0BC-82CA06CA9130}"/>
              </a:ext>
            </a:extLst>
          </p:cNvPr>
          <p:cNvSpPr/>
          <p:nvPr/>
        </p:nvSpPr>
        <p:spPr>
          <a:xfrm>
            <a:off x="1001873" y="3607279"/>
            <a:ext cx="2664296" cy="2232248"/>
          </a:xfrm>
          <a:prstGeom prst="triangle">
            <a:avLst/>
          </a:prstGeom>
          <a:noFill/>
          <a:ln w="57150">
            <a:solidFill>
              <a:srgbClr val="D92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1176A8-135D-6F4C-9A46-ADE92A9B5697}"/>
              </a:ext>
            </a:extLst>
          </p:cNvPr>
          <p:cNvSpPr txBox="1"/>
          <p:nvPr/>
        </p:nvSpPr>
        <p:spPr>
          <a:xfrm>
            <a:off x="4499992" y="3114300"/>
            <a:ext cx="4369875" cy="298543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cs typeface="Times New Roman" pitchFamily="18" charset="0"/>
              </a:rPr>
              <a:t>Exemplo</a:t>
            </a:r>
          </a:p>
          <a:p>
            <a:endParaRPr lang="pt-PT" b="1" dirty="0">
              <a:cs typeface="Times New Roman" pitchFamily="18" charset="0"/>
            </a:endParaRPr>
          </a:p>
          <a:p>
            <a:r>
              <a:rPr lang="pt-PT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Perigosidade 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física (S)</a:t>
            </a:r>
          </a:p>
          <a:p>
            <a:pPr lvl="1"/>
            <a:r>
              <a:rPr lang="pt-PT" sz="2000" b="1" dirty="0">
                <a:cs typeface="Times New Roman" pitchFamily="18" charset="0"/>
              </a:rPr>
              <a:t>1</a:t>
            </a:r>
            <a:r>
              <a:rPr lang="pt-PT" b="1" dirty="0">
                <a:cs typeface="Times New Roman" pitchFamily="18" charset="0"/>
              </a:rPr>
              <a:t> </a:t>
            </a:r>
            <a:r>
              <a:rPr lang="pt-PT" dirty="0">
                <a:cs typeface="Times New Roman" pitchFamily="18" charset="0"/>
              </a:rPr>
              <a:t>(perigo moderado)</a:t>
            </a:r>
          </a:p>
          <a:p>
            <a:endParaRPr lang="pt-PT" b="1" dirty="0">
              <a:cs typeface="Times New Roman" pitchFamily="18" charset="0"/>
            </a:endParaRPr>
          </a:p>
          <a:p>
            <a:r>
              <a:rPr lang="pt-PT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Perigosidade para a </a:t>
            </a:r>
            <a:r>
              <a:rPr lang="pt-PT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saúde humana (H)</a:t>
            </a:r>
          </a:p>
          <a:p>
            <a:pPr lvl="1"/>
            <a:r>
              <a:rPr lang="pt-PT" sz="2000" b="1" dirty="0">
                <a:cs typeface="Times New Roman" pitchFamily="18" charset="0"/>
              </a:rPr>
              <a:t>2</a:t>
            </a:r>
            <a:r>
              <a:rPr lang="pt-PT" b="1" dirty="0">
                <a:cs typeface="Times New Roman" pitchFamily="18" charset="0"/>
              </a:rPr>
              <a:t> </a:t>
            </a:r>
            <a:r>
              <a:rPr lang="pt-PT" dirty="0">
                <a:cs typeface="Times New Roman" pitchFamily="18" charset="0"/>
              </a:rPr>
              <a:t>(perigo elevado)</a:t>
            </a:r>
          </a:p>
          <a:p>
            <a:endParaRPr lang="pt-PT" dirty="0">
              <a:cs typeface="Times New Roman" pitchFamily="18" charset="0"/>
            </a:endParaRPr>
          </a:p>
          <a:p>
            <a:r>
              <a:rPr lang="pt-PT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Perigosidade para o </a:t>
            </a:r>
            <a:r>
              <a:rPr lang="pt-PT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ambiente (E)</a:t>
            </a:r>
          </a:p>
          <a:p>
            <a:pPr lvl="1"/>
            <a:r>
              <a:rPr lang="pt-PT" sz="2000" b="1" dirty="0">
                <a:cs typeface="Times New Roman" pitchFamily="18" charset="0"/>
              </a:rPr>
              <a:t>0</a:t>
            </a:r>
            <a:r>
              <a:rPr lang="pt-PT" b="1" dirty="0">
                <a:cs typeface="Times New Roman" pitchFamily="18" charset="0"/>
              </a:rPr>
              <a:t> </a:t>
            </a:r>
            <a:r>
              <a:rPr lang="pt-PT" dirty="0">
                <a:cs typeface="Times New Roman" pitchFamily="18" charset="0"/>
              </a:rPr>
              <a:t>(sem indicação de perigo)</a:t>
            </a:r>
          </a:p>
        </p:txBody>
      </p:sp>
      <p:sp>
        <p:nvSpPr>
          <p:cNvPr id="89" name="Losango 88">
            <a:extLst>
              <a:ext uri="{FF2B5EF4-FFF2-40B4-BE49-F238E27FC236}">
                <a16:creationId xmlns:a16="http://schemas.microsoft.com/office/drawing/2014/main" id="{D49F4FF9-1D20-7F41-AA6C-7A448A0FA88D}"/>
              </a:ext>
            </a:extLst>
          </p:cNvPr>
          <p:cNvSpPr>
            <a:spLocks noChangeAspect="1"/>
          </p:cNvSpPr>
          <p:nvPr/>
        </p:nvSpPr>
        <p:spPr>
          <a:xfrm>
            <a:off x="2179864" y="4905050"/>
            <a:ext cx="288000" cy="288000"/>
          </a:xfrm>
          <a:prstGeom prst="diamond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Losango 86">
            <a:extLst>
              <a:ext uri="{FF2B5EF4-FFF2-40B4-BE49-F238E27FC236}">
                <a16:creationId xmlns:a16="http://schemas.microsoft.com/office/drawing/2014/main" id="{B3F97256-DD67-C949-92D0-2E46F8EC1034}"/>
              </a:ext>
            </a:extLst>
          </p:cNvPr>
          <p:cNvSpPr>
            <a:spLocks noChangeAspect="1"/>
          </p:cNvSpPr>
          <p:nvPr/>
        </p:nvSpPr>
        <p:spPr>
          <a:xfrm>
            <a:off x="2179864" y="4905050"/>
            <a:ext cx="288000" cy="288000"/>
          </a:xfrm>
          <a:prstGeom prst="diamon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8" name="Losango 87">
            <a:extLst>
              <a:ext uri="{FF2B5EF4-FFF2-40B4-BE49-F238E27FC236}">
                <a16:creationId xmlns:a16="http://schemas.microsoft.com/office/drawing/2014/main" id="{373508CA-6E20-C842-9F5D-18BC0EEE1B48}"/>
              </a:ext>
            </a:extLst>
          </p:cNvPr>
          <p:cNvSpPr>
            <a:spLocks noChangeAspect="1"/>
          </p:cNvSpPr>
          <p:nvPr/>
        </p:nvSpPr>
        <p:spPr>
          <a:xfrm>
            <a:off x="2179864" y="4905050"/>
            <a:ext cx="288000" cy="288000"/>
          </a:xfrm>
          <a:prstGeom prst="diamond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1" name="Triângulo 90">
            <a:extLst>
              <a:ext uri="{FF2B5EF4-FFF2-40B4-BE49-F238E27FC236}">
                <a16:creationId xmlns:a16="http://schemas.microsoft.com/office/drawing/2014/main" id="{A2908B4E-4C2A-194D-B997-44842EE22109}"/>
              </a:ext>
            </a:extLst>
          </p:cNvPr>
          <p:cNvSpPr>
            <a:spLocks noChangeAspect="1"/>
          </p:cNvSpPr>
          <p:nvPr/>
        </p:nvSpPr>
        <p:spPr>
          <a:xfrm>
            <a:off x="1698824" y="3615027"/>
            <a:ext cx="640928" cy="1808574"/>
          </a:xfrm>
          <a:custGeom>
            <a:avLst/>
            <a:gdLst>
              <a:gd name="connsiteX0" fmla="*/ 0 w 1309542"/>
              <a:gd name="connsiteY0" fmla="*/ 1807638 h 1807638"/>
              <a:gd name="connsiteX1" fmla="*/ 654771 w 1309542"/>
              <a:gd name="connsiteY1" fmla="*/ 0 h 1807638"/>
              <a:gd name="connsiteX2" fmla="*/ 1309542 w 1309542"/>
              <a:gd name="connsiteY2" fmla="*/ 1807638 h 1807638"/>
              <a:gd name="connsiteX3" fmla="*/ 0 w 1309542"/>
              <a:gd name="connsiteY3" fmla="*/ 1807638 h 1807638"/>
              <a:gd name="connsiteX0" fmla="*/ 0 w 654771"/>
              <a:gd name="connsiteY0" fmla="*/ 1807638 h 1807638"/>
              <a:gd name="connsiteX1" fmla="*/ 654771 w 654771"/>
              <a:gd name="connsiteY1" fmla="*/ 0 h 1807638"/>
              <a:gd name="connsiteX2" fmla="*/ 647903 w 654771"/>
              <a:gd name="connsiteY2" fmla="*/ 1443364 h 1807638"/>
              <a:gd name="connsiteX3" fmla="*/ 0 w 654771"/>
              <a:gd name="connsiteY3" fmla="*/ 1807638 h 180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71" h="1807638">
                <a:moveTo>
                  <a:pt x="0" y="1807638"/>
                </a:moveTo>
                <a:lnTo>
                  <a:pt x="654771" y="0"/>
                </a:lnTo>
                <a:cubicBezTo>
                  <a:pt x="652482" y="481121"/>
                  <a:pt x="650192" y="962243"/>
                  <a:pt x="647903" y="1443364"/>
                </a:cubicBezTo>
                <a:lnTo>
                  <a:pt x="0" y="1807638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1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path" presetSubtype="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6841 0.05579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034 -0.20949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" grpId="0" animBg="1"/>
      <p:bldP spid="70" grpId="0" animBg="1"/>
      <p:bldP spid="71" grpId="0" animBg="1"/>
      <p:bldP spid="72" grpId="0"/>
      <p:bldP spid="73" grpId="0"/>
      <p:bldP spid="79" grpId="0"/>
      <p:bldP spid="83" grpId="0"/>
      <p:bldP spid="84" grpId="0"/>
      <p:bldP spid="85" grpId="0"/>
      <p:bldP spid="51" grpId="0" animBg="1"/>
      <p:bldP spid="51" grpId="1" animBg="1"/>
      <p:bldP spid="52" grpId="0" animBg="1"/>
      <p:bldP spid="52" grpId="1" animBg="1"/>
      <p:bldP spid="89" grpId="0" animBg="1"/>
      <p:bldP spid="89" grpId="1" animBg="1"/>
      <p:bldP spid="87" grpId="0" animBg="1"/>
      <p:bldP spid="87" grpId="1" animBg="1"/>
      <p:bldP spid="88" grpId="0" animBg="1"/>
      <p:bldP spid="91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77">
            <a:extLst>
              <a:ext uri="{FF2B5EF4-FFF2-40B4-BE49-F238E27FC236}">
                <a16:creationId xmlns:a16="http://schemas.microsoft.com/office/drawing/2014/main" id="{F186675B-ADBB-E045-839C-9A297E6ECA37}"/>
              </a:ext>
            </a:extLst>
          </p:cNvPr>
          <p:cNvSpPr/>
          <p:nvPr/>
        </p:nvSpPr>
        <p:spPr>
          <a:xfrm>
            <a:off x="0" y="1192824"/>
            <a:ext cx="773761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612B80A9-77BD-3A4C-BB4A-39AC70FDC7A2}"/>
              </a:ext>
            </a:extLst>
          </p:cNvPr>
          <p:cNvSpPr/>
          <p:nvPr/>
        </p:nvSpPr>
        <p:spPr>
          <a:xfrm>
            <a:off x="767422" y="1192824"/>
            <a:ext cx="8376578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99E04A-A9A4-B442-9636-925C409FCA71}"/>
              </a:ext>
            </a:extLst>
          </p:cNvPr>
          <p:cNvSpPr txBox="1"/>
          <p:nvPr/>
        </p:nvSpPr>
        <p:spPr>
          <a:xfrm>
            <a:off x="200027" y="692696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Construção 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da Ferramenta SHE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BBDF3C3-FAFA-4E44-B978-F163629F1093}"/>
              </a:ext>
            </a:extLst>
          </p:cNvPr>
          <p:cNvSpPr/>
          <p:nvPr/>
        </p:nvSpPr>
        <p:spPr>
          <a:xfrm>
            <a:off x="721570" y="1280769"/>
            <a:ext cx="678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spcBef>
                <a:spcPct val="0"/>
              </a:spcBef>
            </a:pPr>
            <a:r>
              <a:rPr lang="pt-PT" sz="2000" b="1" dirty="0"/>
              <a:t>Representar</a:t>
            </a:r>
            <a:r>
              <a:rPr lang="pt-PT" sz="2000" dirty="0"/>
              <a:t> dados </a:t>
            </a:r>
            <a:r>
              <a:rPr lang="pt-PT" sz="2000" b="1" dirty="0"/>
              <a:t>graficamente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5561B5-1DC1-7144-BEDB-0F346EE8F4F7}"/>
              </a:ext>
            </a:extLst>
          </p:cNvPr>
          <p:cNvSpPr txBox="1"/>
          <p:nvPr/>
        </p:nvSpPr>
        <p:spPr>
          <a:xfrm>
            <a:off x="166307" y="1192824"/>
            <a:ext cx="441146" cy="57600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50AB08-CAF0-024D-9554-F552ADE6D77C}"/>
              </a:ext>
            </a:extLst>
          </p:cNvPr>
          <p:cNvSpPr txBox="1"/>
          <p:nvPr/>
        </p:nvSpPr>
        <p:spPr>
          <a:xfrm>
            <a:off x="164868" y="1916832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E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spetro de </a:t>
            </a:r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P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erigos </a:t>
            </a:r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P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otenciais </a:t>
            </a:r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(EPP)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6179BFF-D825-794A-B452-8F598FC175E2}"/>
              </a:ext>
            </a:extLst>
          </p:cNvPr>
          <p:cNvSpPr txBox="1"/>
          <p:nvPr/>
        </p:nvSpPr>
        <p:spPr>
          <a:xfrm>
            <a:off x="2091576" y="303295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400" b="1" dirty="0">
                <a:cs typeface="Times New Roman" pitchFamily="18" charset="0"/>
              </a:rPr>
              <a:t>2</a:t>
            </a:r>
            <a:endParaRPr lang="pt-PT" sz="1400" b="1" dirty="0">
              <a:cs typeface="Times New Roman" pitchFamily="18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FEE5F38-33A3-2B4C-8EFC-96182A42AD00}"/>
              </a:ext>
            </a:extLst>
          </p:cNvPr>
          <p:cNvSpPr txBox="1"/>
          <p:nvPr/>
        </p:nvSpPr>
        <p:spPr>
          <a:xfrm>
            <a:off x="2091576" y="40830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400" b="1" dirty="0">
                <a:cs typeface="Times New Roman" pitchFamily="18" charset="0"/>
              </a:rPr>
              <a:t>1</a:t>
            </a:r>
            <a:endParaRPr lang="pt-PT" sz="1400" b="1" dirty="0">
              <a:cs typeface="Times New Roman" pitchFamily="18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8C1BDD2-9ED3-1546-9200-E104B59B53A7}"/>
              </a:ext>
            </a:extLst>
          </p:cNvPr>
          <p:cNvSpPr txBox="1"/>
          <p:nvPr/>
        </p:nvSpPr>
        <p:spPr>
          <a:xfrm>
            <a:off x="2091576" y="51332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400" b="1" dirty="0">
                <a:cs typeface="Times New Roman" pitchFamily="18" charset="0"/>
              </a:rPr>
              <a:t>0</a:t>
            </a:r>
            <a:endParaRPr lang="pt-PT" sz="1400" b="1" dirty="0">
              <a:cs typeface="Times New Roman" pitchFamily="18" charset="0"/>
            </a:endParaRPr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AF092A0D-B15B-8F45-9E60-F29287368D20}"/>
              </a:ext>
            </a:extLst>
          </p:cNvPr>
          <p:cNvCxnSpPr>
            <a:cxnSpLocks/>
          </p:cNvCxnSpPr>
          <p:nvPr/>
        </p:nvCxnSpPr>
        <p:spPr>
          <a:xfrm>
            <a:off x="2483768" y="5364051"/>
            <a:ext cx="450101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11D3CAF4-A8F0-3648-97DD-1508FF58E058}"/>
              </a:ext>
            </a:extLst>
          </p:cNvPr>
          <p:cNvCxnSpPr>
            <a:cxnSpLocks/>
          </p:cNvCxnSpPr>
          <p:nvPr/>
        </p:nvCxnSpPr>
        <p:spPr>
          <a:xfrm>
            <a:off x="2483768" y="4313920"/>
            <a:ext cx="4501012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F72F06C5-EB0A-B44F-891E-FD86055294F2}"/>
              </a:ext>
            </a:extLst>
          </p:cNvPr>
          <p:cNvCxnSpPr>
            <a:cxnSpLocks/>
          </p:cNvCxnSpPr>
          <p:nvPr/>
        </p:nvCxnSpPr>
        <p:spPr>
          <a:xfrm>
            <a:off x="2483768" y="3263788"/>
            <a:ext cx="4501012" cy="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92667D-2480-124D-9836-0BD3A0FD20BB}"/>
              </a:ext>
            </a:extLst>
          </p:cNvPr>
          <p:cNvSpPr txBox="1"/>
          <p:nvPr/>
        </p:nvSpPr>
        <p:spPr>
          <a:xfrm rot="18900000">
            <a:off x="2257540" y="5544808"/>
            <a:ext cx="7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H225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240AF2F-7EB6-2D4C-ACDC-FC13B39A5D40}"/>
              </a:ext>
            </a:extLst>
          </p:cNvPr>
          <p:cNvSpPr txBox="1"/>
          <p:nvPr/>
        </p:nvSpPr>
        <p:spPr>
          <a:xfrm rot="18900000">
            <a:off x="2898026" y="5521507"/>
            <a:ext cx="8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H304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F5BFF15-179F-484B-9F89-9CB1A90D3A53}"/>
              </a:ext>
            </a:extLst>
          </p:cNvPr>
          <p:cNvSpPr txBox="1"/>
          <p:nvPr/>
        </p:nvSpPr>
        <p:spPr>
          <a:xfrm rot="18900000">
            <a:off x="3604416" y="5544808"/>
            <a:ext cx="7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H315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49B6C02-2591-7140-B104-D0486D3E746A}"/>
              </a:ext>
            </a:extLst>
          </p:cNvPr>
          <p:cNvSpPr txBox="1"/>
          <p:nvPr/>
        </p:nvSpPr>
        <p:spPr>
          <a:xfrm rot="18900000">
            <a:off x="4244902" y="5544808"/>
            <a:ext cx="7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H336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830CB01-B72F-6941-AF05-5B3BEDEE6534}"/>
              </a:ext>
            </a:extLst>
          </p:cNvPr>
          <p:cNvSpPr txBox="1"/>
          <p:nvPr/>
        </p:nvSpPr>
        <p:spPr>
          <a:xfrm rot="18900000">
            <a:off x="4885388" y="5522138"/>
            <a:ext cx="80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H361f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195F7A4-2E66-7C42-BC6F-8AC3ACB2AAD0}"/>
              </a:ext>
            </a:extLst>
          </p:cNvPr>
          <p:cNvSpPr txBox="1"/>
          <p:nvPr/>
        </p:nvSpPr>
        <p:spPr>
          <a:xfrm rot="18900000">
            <a:off x="5589994" y="5544808"/>
            <a:ext cx="7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H373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3ED9110-1A8E-D249-9DBE-1D523FC852D2}"/>
              </a:ext>
            </a:extLst>
          </p:cNvPr>
          <p:cNvSpPr txBox="1"/>
          <p:nvPr/>
        </p:nvSpPr>
        <p:spPr>
          <a:xfrm rot="18900000">
            <a:off x="6230478" y="5550860"/>
            <a:ext cx="71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cs typeface="Times New Roman" pitchFamily="18" charset="0"/>
              </a:rPr>
              <a:t>H411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C3E4649-97F2-B546-AE76-037FF064AFCB}"/>
              </a:ext>
            </a:extLst>
          </p:cNvPr>
          <p:cNvSpPr/>
          <p:nvPr/>
        </p:nvSpPr>
        <p:spPr>
          <a:xfrm>
            <a:off x="2698856" y="3263789"/>
            <a:ext cx="108000" cy="208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C46F1E-4044-794A-AC4F-950D1452CB45}"/>
              </a:ext>
            </a:extLst>
          </p:cNvPr>
          <p:cNvSpPr/>
          <p:nvPr/>
        </p:nvSpPr>
        <p:spPr>
          <a:xfrm>
            <a:off x="3362709" y="3263789"/>
            <a:ext cx="108000" cy="2080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5F173961-6B8E-8C47-A4D6-401C4267E663}"/>
              </a:ext>
            </a:extLst>
          </p:cNvPr>
          <p:cNvSpPr/>
          <p:nvPr/>
        </p:nvSpPr>
        <p:spPr>
          <a:xfrm>
            <a:off x="4026562" y="4313919"/>
            <a:ext cx="108000" cy="10306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F5A1E9F0-A670-A74E-8A3C-471F8386D29D}"/>
              </a:ext>
            </a:extLst>
          </p:cNvPr>
          <p:cNvSpPr/>
          <p:nvPr/>
        </p:nvSpPr>
        <p:spPr>
          <a:xfrm>
            <a:off x="4690415" y="4313919"/>
            <a:ext cx="108000" cy="103066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610A3F97-40C3-A648-9964-47EF675A4D1E}"/>
              </a:ext>
            </a:extLst>
          </p:cNvPr>
          <p:cNvSpPr/>
          <p:nvPr/>
        </p:nvSpPr>
        <p:spPr>
          <a:xfrm>
            <a:off x="5354268" y="3263789"/>
            <a:ext cx="108000" cy="2080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AC59850E-E528-CF4F-9772-5F0B872201E6}"/>
              </a:ext>
            </a:extLst>
          </p:cNvPr>
          <p:cNvSpPr/>
          <p:nvPr/>
        </p:nvSpPr>
        <p:spPr>
          <a:xfrm>
            <a:off x="6018121" y="3263789"/>
            <a:ext cx="108000" cy="2080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C5F9763B-ABAB-804F-B570-32B3D1BDDEBB}"/>
              </a:ext>
            </a:extLst>
          </p:cNvPr>
          <p:cNvSpPr/>
          <p:nvPr/>
        </p:nvSpPr>
        <p:spPr>
          <a:xfrm>
            <a:off x="6681976" y="3263789"/>
            <a:ext cx="108000" cy="20808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9CC19E4-F0BB-5A46-807A-88C8946CBBAE}"/>
              </a:ext>
            </a:extLst>
          </p:cNvPr>
          <p:cNvSpPr txBox="1"/>
          <p:nvPr/>
        </p:nvSpPr>
        <p:spPr>
          <a:xfrm>
            <a:off x="215516" y="2297031"/>
            <a:ext cx="891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cs typeface="Times New Roman" pitchFamily="18" charset="0"/>
              </a:rPr>
              <a:t>Representação gráfica da </a:t>
            </a:r>
            <a:r>
              <a:rPr lang="pt-PT" sz="1600" b="1" dirty="0">
                <a:cs typeface="Times New Roman" pitchFamily="18" charset="0"/>
              </a:rPr>
              <a:t>pontuação atribuída a todas as advertências de perigo</a:t>
            </a:r>
            <a:endParaRPr lang="pt-PT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9" grpId="0"/>
      <p:bldP spid="39" grpId="0"/>
      <p:bldP spid="40" grpId="0"/>
      <p:bldP spid="41" grpId="0"/>
      <p:bldP spid="42" grpId="0"/>
      <p:bldP spid="43" grpId="0"/>
      <p:bldP spid="45" grpId="0"/>
      <p:bldP spid="10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99E04A-A9A4-B442-9636-925C409FCA71}"/>
              </a:ext>
            </a:extLst>
          </p:cNvPr>
          <p:cNvSpPr txBox="1"/>
          <p:nvPr/>
        </p:nvSpPr>
        <p:spPr>
          <a:xfrm>
            <a:off x="287524" y="656692"/>
            <a:ext cx="830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Exemplos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 | Ferramenta SHE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6B2B7183-B567-5544-AFD3-3E1110249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9"/>
          <a:stretch/>
        </p:blipFill>
        <p:spPr>
          <a:xfrm>
            <a:off x="381963" y="1157237"/>
            <a:ext cx="8380075" cy="291983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C4AAD9E-4432-4D4D-9F68-BF64EFCA0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6"/>
          <a:stretch/>
        </p:blipFill>
        <p:spPr>
          <a:xfrm>
            <a:off x="381962" y="4077072"/>
            <a:ext cx="8380075" cy="2514802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A66DD76-4C66-254B-B59E-6FF6F2D74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5820" r="77167" b="57000"/>
          <a:stretch/>
        </p:blipFill>
        <p:spPr>
          <a:xfrm>
            <a:off x="575556" y="1762970"/>
            <a:ext cx="1961484" cy="206207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0690FED9-3044-1044-BB22-17C54907C9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2" t="15820" r="3262" b="53683"/>
          <a:stretch/>
        </p:blipFill>
        <p:spPr>
          <a:xfrm>
            <a:off x="5956776" y="1880828"/>
            <a:ext cx="2755684" cy="1924879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2911231A-A9A5-614D-AB6D-073CBDFEA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59795" r="77167" b="13025"/>
          <a:stretch/>
        </p:blipFill>
        <p:spPr>
          <a:xfrm>
            <a:off x="575556" y="4329101"/>
            <a:ext cx="1961484" cy="20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26" name="Imagem 25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4CF96181-E74C-FC4B-8113-2F914D383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0" y="999575"/>
            <a:ext cx="8462256" cy="475808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2CD9297-CE0E-D54B-98C3-CFB82E3FDED4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41643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6" name="Imagem 5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0BFA0670-E976-AF48-A317-441AA94E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8" y="999138"/>
            <a:ext cx="8460000" cy="47568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BD8847A-1D67-2440-B220-BE4BCC5D25C3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2850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5" name="Gravação de Ecrã 2">
            <a:hlinkClick r:id="" action="ppaction://media"/>
            <a:extLst>
              <a:ext uri="{FF2B5EF4-FFF2-40B4-BE49-F238E27FC236}">
                <a16:creationId xmlns:a16="http://schemas.microsoft.com/office/drawing/2014/main" id="{928D2F06-8360-C742-8D8A-6A6FE1D3DE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8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09" y="1003154"/>
            <a:ext cx="8460000" cy="47587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D426215-318D-FF47-8C82-C546FE0A35B1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18646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CONTEÚDOS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BBDBAC4-CB17-8149-B21A-294B3B94437B}"/>
              </a:ext>
            </a:extLst>
          </p:cNvPr>
          <p:cNvSpPr txBox="1"/>
          <p:nvPr/>
        </p:nvSpPr>
        <p:spPr>
          <a:xfrm>
            <a:off x="611560" y="1808820"/>
            <a:ext cx="6952544" cy="340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pt-PT" sz="2800" dirty="0">
                <a:cs typeface="Times New Roman" pitchFamily="18" charset="0"/>
              </a:rPr>
              <a:t>Introdução</a:t>
            </a: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pt-PT" sz="2800" dirty="0">
                <a:cs typeface="Times New Roman" pitchFamily="18" charset="0"/>
              </a:rPr>
              <a:t>Ferramenta SHE</a:t>
            </a: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pt-PT" sz="2800" dirty="0">
                <a:cs typeface="Times New Roman" pitchFamily="18" charset="0"/>
              </a:rPr>
              <a:t>Programa de trabalhos para o workshop</a:t>
            </a:r>
          </a:p>
          <a:p>
            <a:pPr marL="342900" indent="-342900" algn="just">
              <a:lnSpc>
                <a:spcPct val="200000"/>
              </a:lnSpc>
              <a:buAutoNum type="arabicPeriod"/>
            </a:pPr>
            <a:endParaRPr lang="pt-PT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6" name="Imagem 5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0BFA0670-E976-AF48-A317-441AA94E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8" y="999138"/>
            <a:ext cx="8460000" cy="47568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4DDE815-5AFD-174C-8A53-57A1E3C14A5C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17193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5" name="Imagem 4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91F3D3B5-0576-A440-9DC0-A1DCA50B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" y="998992"/>
            <a:ext cx="8460000" cy="4756821"/>
          </a:xfrm>
          <a:prstGeom prst="rect">
            <a:avLst/>
          </a:prstGeom>
        </p:spPr>
      </p:pic>
      <p:pic>
        <p:nvPicPr>
          <p:cNvPr id="7" name="Imagem 6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0D4C0281-7A0E-614D-AD4C-CDF2F6DE9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" y="998992"/>
            <a:ext cx="8460000" cy="475682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7720F15-03FC-8148-BE54-ECD55B858450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5074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6" name="Gravação de Ecrã 1">
            <a:hlinkClick r:id="" action="ppaction://media"/>
            <a:extLst>
              <a:ext uri="{FF2B5EF4-FFF2-40B4-BE49-F238E27FC236}">
                <a16:creationId xmlns:a16="http://schemas.microsoft.com/office/drawing/2014/main" id="{BA7984F6-586B-E04D-AEFC-CBFE1D5A40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989" y="1010587"/>
            <a:ext cx="8460000" cy="47587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44E5A56-AFBC-3149-B965-A6A80D3B51E9}"/>
              </a:ext>
            </a:extLst>
          </p:cNvPr>
          <p:cNvSpPr txBox="1"/>
          <p:nvPr/>
        </p:nvSpPr>
        <p:spPr>
          <a:xfrm>
            <a:off x="1812270" y="60212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Ferramenta disponível em: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://educa.fc.up.pt/catalogo/pt/construcao_she</a:t>
            </a:r>
          </a:p>
        </p:txBody>
      </p:sp>
    </p:spTree>
    <p:extLst>
      <p:ext uri="{BB962C8B-B14F-4D97-AF65-F5344CB8AC3E}">
        <p14:creationId xmlns:p14="http://schemas.microsoft.com/office/powerpoint/2010/main" val="19391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F533A4B-1E1F-3B4F-8230-12496F48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24175"/>
          <a:stretch/>
        </p:blipFill>
        <p:spPr>
          <a:xfrm>
            <a:off x="-33565" y="615888"/>
            <a:ext cx="9250081" cy="54414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FB7DD9-223C-6541-A7A2-A49141BAA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/>
          <a:stretch/>
        </p:blipFill>
        <p:spPr>
          <a:xfrm>
            <a:off x="346832" y="1007330"/>
            <a:ext cx="8041592" cy="47554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84E9CE-DFF3-1649-A994-50B3DD8A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/>
          <a:stretch/>
        </p:blipFill>
        <p:spPr>
          <a:xfrm>
            <a:off x="755576" y="1007330"/>
            <a:ext cx="8041592" cy="47554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F086E4-EC9A-CE49-87A5-C58EB3634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/>
          <a:stretch/>
        </p:blipFill>
        <p:spPr>
          <a:xfrm>
            <a:off x="551204" y="1007330"/>
            <a:ext cx="8041592" cy="47554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AB9D1F4-3304-C546-8126-4B019E026B5D}"/>
              </a:ext>
            </a:extLst>
          </p:cNvPr>
          <p:cNvSpPr txBox="1"/>
          <p:nvPr/>
        </p:nvSpPr>
        <p:spPr>
          <a:xfrm>
            <a:off x="2870252" y="6021288"/>
            <a:ext cx="340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>
                <a:solidFill>
                  <a:srgbClr val="1C7F00"/>
                </a:solidFill>
                <a:cs typeface="Times New Roman" pitchFamily="18" charset="0"/>
              </a:rPr>
              <a:t>Link:</a:t>
            </a:r>
          </a:p>
          <a:p>
            <a:pPr algn="ctr"/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http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://</a:t>
            </a:r>
            <a:r>
              <a:rPr lang="pt-PT" b="1" dirty="0" err="1">
                <a:solidFill>
                  <a:srgbClr val="1C7F00"/>
                </a:solidFill>
                <a:cs typeface="Times New Roman" pitchFamily="18" charset="0"/>
              </a:rPr>
              <a:t>educa.fc.up.pt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/catalogo</a:t>
            </a:r>
          </a:p>
        </p:txBody>
      </p:sp>
    </p:spTree>
    <p:extLst>
      <p:ext uri="{BB962C8B-B14F-4D97-AF65-F5344CB8AC3E}">
        <p14:creationId xmlns:p14="http://schemas.microsoft.com/office/powerpoint/2010/main" val="35932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3. PROGRAMA DE TRABALHOS para o workshop</a:t>
            </a:r>
          </a:p>
        </p:txBody>
      </p:sp>
      <p:sp>
        <p:nvSpPr>
          <p:cNvPr id="9" name="CaixaDeTexto 54"/>
          <p:cNvSpPr txBox="1">
            <a:spLocks noChangeArrowheads="1"/>
          </p:cNvSpPr>
          <p:nvPr/>
        </p:nvSpPr>
        <p:spPr bwMode="auto">
          <a:xfrm>
            <a:off x="343912" y="1376772"/>
            <a:ext cx="8692583" cy="4345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t">
            <a:spAutoFit/>
          </a:bodyPr>
          <a:lstStyle>
            <a:lvl1pPr marL="101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PT" sz="2400" dirty="0">
                <a:latin typeface="Arial"/>
                <a:cs typeface="Arial"/>
              </a:rPr>
              <a:t>AL1.1 | 11.º ano</a:t>
            </a:r>
          </a:p>
          <a:p>
            <a:pPr eaLnBrk="1" hangingPunct="1">
              <a:lnSpc>
                <a:spcPct val="150000"/>
              </a:lnSpc>
            </a:pPr>
            <a:r>
              <a:rPr lang="pt-PT" sz="2000" b="1" dirty="0">
                <a:latin typeface="Arial"/>
                <a:cs typeface="Arial"/>
              </a:rPr>
              <a:t>Síntese do ácido acetilsalicílico</a:t>
            </a:r>
          </a:p>
          <a:p>
            <a:pPr algn="just" eaLnBrk="1" hangingPunct="1">
              <a:lnSpc>
                <a:spcPct val="200000"/>
              </a:lnSpc>
            </a:pPr>
            <a:r>
              <a:rPr lang="pt-PT" sz="1800" dirty="0">
                <a:latin typeface="Arial"/>
                <a:cs typeface="Arial"/>
              </a:rPr>
              <a:t>1) Analisar o protocolo experimental da AL1.1 e listar todas as substâncias envolvidas na síntese</a:t>
            </a:r>
          </a:p>
          <a:p>
            <a:pPr algn="just" eaLnBrk="1" hangingPunct="1">
              <a:lnSpc>
                <a:spcPct val="200000"/>
              </a:lnSpc>
            </a:pPr>
            <a:r>
              <a:rPr lang="pt-PT" sz="1800" dirty="0">
                <a:latin typeface="Arial"/>
                <a:cs typeface="Arial"/>
              </a:rPr>
              <a:t>2) Construir a ferramenta SHE para a AL1.1</a:t>
            </a:r>
          </a:p>
          <a:p>
            <a:pPr algn="just" eaLnBrk="1" hangingPunct="1">
              <a:lnSpc>
                <a:spcPct val="200000"/>
              </a:lnSpc>
            </a:pPr>
            <a:r>
              <a:rPr lang="pt-PT" sz="1800" dirty="0">
                <a:latin typeface="Arial"/>
                <a:cs typeface="Arial"/>
              </a:rPr>
              <a:t>	2.1 Obter os SDS de todas as substâncias envolvidas</a:t>
            </a:r>
          </a:p>
          <a:p>
            <a:pPr algn="just" eaLnBrk="1" hangingPunct="1">
              <a:lnSpc>
                <a:spcPct val="200000"/>
              </a:lnSpc>
            </a:pPr>
            <a:r>
              <a:rPr lang="pt-PT" sz="1800" dirty="0">
                <a:latin typeface="Arial"/>
                <a:cs typeface="Arial"/>
              </a:rPr>
              <a:t>	2.2 Usar o </a:t>
            </a:r>
            <a:r>
              <a:rPr lang="pt-PT" sz="1800" dirty="0" err="1">
                <a:latin typeface="Arial"/>
                <a:cs typeface="Arial"/>
              </a:rPr>
              <a:t>excel</a:t>
            </a:r>
            <a:r>
              <a:rPr lang="pt-PT" sz="1800" dirty="0">
                <a:latin typeface="Arial"/>
                <a:cs typeface="Arial"/>
              </a:rPr>
              <a:t> da Ferramenta SHE para obter o TSHE e o EPP da AL1.1</a:t>
            </a:r>
          </a:p>
          <a:p>
            <a:pPr algn="just" eaLnBrk="1" hangingPunct="1">
              <a:lnSpc>
                <a:spcPct val="200000"/>
              </a:lnSpc>
            </a:pPr>
            <a:r>
              <a:rPr lang="pt-PT" sz="1800" dirty="0">
                <a:latin typeface="Arial"/>
                <a:cs typeface="Arial"/>
              </a:rPr>
              <a:t>3) Construção da EV para a AL1.1</a:t>
            </a:r>
          </a:p>
        </p:txBody>
      </p:sp>
    </p:spTree>
    <p:extLst>
      <p:ext uri="{BB962C8B-B14F-4D97-AF65-F5344CB8AC3E}">
        <p14:creationId xmlns:p14="http://schemas.microsoft.com/office/powerpoint/2010/main" val="14583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 57">
            <a:extLst>
              <a:ext uri="{FF2B5EF4-FFF2-40B4-BE49-F238E27FC236}">
                <a16:creationId xmlns:a16="http://schemas.microsoft.com/office/drawing/2014/main" id="{A0318D87-7F28-E540-B331-8BCD6C4710AA}"/>
              </a:ext>
            </a:extLst>
          </p:cNvPr>
          <p:cNvSpPr/>
          <p:nvPr/>
        </p:nvSpPr>
        <p:spPr>
          <a:xfrm>
            <a:off x="0" y="2531696"/>
            <a:ext cx="9144000" cy="1365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1. INTRODUÇÃO</a:t>
            </a:r>
          </a:p>
        </p:txBody>
      </p:sp>
      <p:sp>
        <p:nvSpPr>
          <p:cNvPr id="29" name="CaixaDeTexto 54">
            <a:extLst>
              <a:ext uri="{FF2B5EF4-FFF2-40B4-BE49-F238E27FC236}">
                <a16:creationId xmlns:a16="http://schemas.microsoft.com/office/drawing/2014/main" id="{E426283F-9CA4-8845-B830-AB5945E4D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3" y="1556792"/>
            <a:ext cx="8784975" cy="450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01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PT" sz="2000" b="1" dirty="0">
                <a:latin typeface="Arial"/>
                <a:cs typeface="Arial"/>
              </a:rPr>
              <a:t>Aumentar</a:t>
            </a:r>
            <a:r>
              <a:rPr lang="pt-PT" sz="2000" dirty="0">
                <a:latin typeface="Arial"/>
                <a:cs typeface="Arial"/>
              </a:rPr>
              <a:t> a </a:t>
            </a:r>
            <a:r>
              <a:rPr lang="pt-PT" sz="2000" b="1" dirty="0">
                <a:latin typeface="Arial"/>
                <a:cs typeface="Arial"/>
              </a:rPr>
              <a:t>Segurança Laboratorial </a:t>
            </a:r>
            <a:r>
              <a:rPr lang="pt-PT" sz="2000" dirty="0">
                <a:latin typeface="Arial"/>
                <a:cs typeface="Arial"/>
              </a:rPr>
              <a:t>→ Desafio imperioso!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79D55C1-0A57-E949-A6E5-345A4E7A9871}"/>
                  </a:ext>
                </a:extLst>
              </p:cNvPr>
              <p:cNvSpPr/>
              <p:nvPr/>
            </p:nvSpPr>
            <p:spPr>
              <a:xfrm>
                <a:off x="1807516" y="2991328"/>
                <a:ext cx="37064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PT" sz="2400" b="1" dirty="0"/>
                        <m:t>Seguran</m:t>
                      </m:r>
                      <m:r>
                        <m:rPr>
                          <m:nor/>
                        </m:rPr>
                        <a:rPr lang="pt-PT" sz="2400" b="1" dirty="0"/>
                        <m:t>ç</m:t>
                      </m:r>
                      <m:r>
                        <m:rPr>
                          <m:nor/>
                        </m:rPr>
                        <a:rPr lang="pt-PT" sz="2400" b="1" dirty="0"/>
                        <m:t>a</m:t>
                      </m:r>
                      <m:r>
                        <m:rPr>
                          <m:nor/>
                        </m:rPr>
                        <a:rPr lang="pt-PT" sz="2400" b="1" dirty="0"/>
                        <m:t> </m:t>
                      </m:r>
                      <m:r>
                        <m:rPr>
                          <m:nor/>
                        </m:rPr>
                        <a:rPr lang="pt-PT" sz="2400" b="1" dirty="0"/>
                        <m:t>Laboratorial</m:t>
                      </m:r>
                    </m:oMath>
                  </m:oMathPara>
                </a14:m>
                <a:endParaRPr lang="pt-PT" sz="2400" b="1" dirty="0"/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79D55C1-0A57-E949-A6E5-345A4E7A9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16" y="2991328"/>
                <a:ext cx="3706464" cy="461665"/>
              </a:xfrm>
              <a:prstGeom prst="rect">
                <a:avLst/>
              </a:prstGeom>
              <a:blipFill>
                <a:blip r:embed="rId3"/>
                <a:stretch>
                  <a:fillRect t="-2703" b="-1891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D556BE33-6111-6943-86BC-DF621B633DBD}"/>
                  </a:ext>
                </a:extLst>
              </p:cNvPr>
              <p:cNvSpPr/>
              <p:nvPr/>
            </p:nvSpPr>
            <p:spPr>
              <a:xfrm>
                <a:off x="5297281" y="2966680"/>
                <a:ext cx="498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D556BE33-6111-6943-86BC-DF621B633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281" y="2966680"/>
                <a:ext cx="4988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24C88FA9-0490-CC42-853C-DC38FE425809}"/>
              </a:ext>
            </a:extLst>
          </p:cNvPr>
          <p:cNvCxnSpPr/>
          <p:nvPr/>
        </p:nvCxnSpPr>
        <p:spPr>
          <a:xfrm>
            <a:off x="5796136" y="319751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C14DF0B-AFF5-424B-980B-9D824E88DC20}"/>
              </a:ext>
            </a:extLst>
          </p:cNvPr>
          <p:cNvSpPr txBox="1"/>
          <p:nvPr/>
        </p:nvSpPr>
        <p:spPr>
          <a:xfrm>
            <a:off x="6158102" y="27604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400" dirty="0">
                <a:cs typeface="Times New Roman" pitchFamily="18" charset="0"/>
              </a:rPr>
              <a:t>1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D68FB8A-9B0C-6948-84A9-4B083DA9FAB7}"/>
              </a:ext>
            </a:extLst>
          </p:cNvPr>
          <p:cNvSpPr txBox="1"/>
          <p:nvPr/>
        </p:nvSpPr>
        <p:spPr>
          <a:xfrm>
            <a:off x="5824678" y="322215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cs typeface="Times New Roman" pitchFamily="18" charset="0"/>
              </a:rPr>
              <a:t>Risco</a:t>
            </a:r>
          </a:p>
        </p:txBody>
      </p:sp>
      <p:sp>
        <p:nvSpPr>
          <p:cNvPr id="59" name="CaixaDeTexto 54">
            <a:extLst>
              <a:ext uri="{FF2B5EF4-FFF2-40B4-BE49-F238E27FC236}">
                <a16:creationId xmlns:a16="http://schemas.microsoft.com/office/drawing/2014/main" id="{1F01462C-BC5E-2142-BFC5-B088E2BC5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710" y="5235587"/>
            <a:ext cx="60025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01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2700" algn="ctr" eaLnBrk="1" hangingPunct="1"/>
            <a:r>
              <a:rPr lang="pt-PT" sz="2400" b="1" i="1" dirty="0">
                <a:solidFill>
                  <a:srgbClr val="1BAA2F"/>
                </a:solidFill>
                <a:latin typeface="Arial"/>
                <a:cs typeface="Arial"/>
              </a:rPr>
              <a:t>aumento </a:t>
            </a:r>
            <a:r>
              <a:rPr lang="pt-PT" sz="2400" dirty="0">
                <a:latin typeface="Arial"/>
                <a:cs typeface="Arial"/>
              </a:rPr>
              <a:t>da </a:t>
            </a:r>
            <a:r>
              <a:rPr lang="pt-PT" sz="2400" b="1" dirty="0">
                <a:latin typeface="Arial"/>
                <a:cs typeface="Arial"/>
              </a:rPr>
              <a:t>Segurança Laboratorial</a:t>
            </a:r>
          </a:p>
        </p:txBody>
      </p:sp>
      <p:sp>
        <p:nvSpPr>
          <p:cNvPr id="60" name="CaixaDeTexto 54">
            <a:extLst>
              <a:ext uri="{FF2B5EF4-FFF2-40B4-BE49-F238E27FC236}">
                <a16:creationId xmlns:a16="http://schemas.microsoft.com/office/drawing/2014/main" id="{75A55BCC-D0C8-8645-BD60-F6E371037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349" y="4479503"/>
            <a:ext cx="623130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01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2700" algn="ctr" eaLnBrk="1" hangingPunct="1"/>
            <a:r>
              <a:rPr lang="pt-PT" sz="2400" b="1" i="1" dirty="0">
                <a:solidFill>
                  <a:srgbClr val="1BAA2F"/>
                </a:solidFill>
                <a:latin typeface="Arial"/>
                <a:cs typeface="Arial"/>
              </a:rPr>
              <a:t>redução </a:t>
            </a:r>
            <a:r>
              <a:rPr lang="pt-PT" sz="2400" dirty="0">
                <a:latin typeface="Arial"/>
                <a:cs typeface="Arial"/>
              </a:rPr>
              <a:t>do </a:t>
            </a:r>
            <a:r>
              <a:rPr lang="pt-PT" sz="2400" b="1" dirty="0">
                <a:latin typeface="Arial"/>
                <a:cs typeface="Arial"/>
              </a:rPr>
              <a:t>Risco</a:t>
            </a:r>
          </a:p>
          <a:p>
            <a:pPr marL="12700" algn="ctr" eaLnBrk="1" hangingPunct="1"/>
            <a:r>
              <a:rPr lang="pt-PT" sz="2400" b="1" dirty="0">
                <a:latin typeface="Arial"/>
                <a:cs typeface="Arial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29244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09532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1" grpId="0"/>
      <p:bldP spid="51" grpId="1"/>
      <p:bldP spid="51" grpId="2"/>
      <p:bldP spid="53" grpId="0"/>
      <p:bldP spid="56" grpId="0"/>
      <p:bldP spid="57" grpId="0"/>
      <p:bldP spid="57" grpId="1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5191BB20-4230-CB4A-BC1B-66E11897B2FF}"/>
              </a:ext>
            </a:extLst>
          </p:cNvPr>
          <p:cNvSpPr/>
          <p:nvPr/>
        </p:nvSpPr>
        <p:spPr>
          <a:xfrm>
            <a:off x="3847524" y="875437"/>
            <a:ext cx="2747354" cy="1497741"/>
          </a:xfrm>
          <a:prstGeom prst="ellipse">
            <a:avLst/>
          </a:prstGeom>
          <a:solidFill>
            <a:srgbClr val="F2F2F2"/>
          </a:solidFill>
          <a:ln w="38100">
            <a:solidFill>
              <a:srgbClr val="FFC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pt-PT" sz="2200" b="1" dirty="0">
              <a:solidFill>
                <a:schemeClr val="tx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43447FB-C38F-BC44-9681-CD915A039DAB}"/>
              </a:ext>
            </a:extLst>
          </p:cNvPr>
          <p:cNvSpPr/>
          <p:nvPr/>
        </p:nvSpPr>
        <p:spPr>
          <a:xfrm>
            <a:off x="6037114" y="910395"/>
            <a:ext cx="2747354" cy="1497741"/>
          </a:xfrm>
          <a:prstGeom prst="ellipse">
            <a:avLst/>
          </a:prstGeom>
          <a:solidFill>
            <a:srgbClr val="F2F2F2"/>
          </a:solidFill>
          <a:ln w="38100">
            <a:solidFill>
              <a:srgbClr val="F05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t-PT" sz="2200" b="1" dirty="0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51EAB9C-45EE-A54C-BEE7-CD7ADD29C1E7}"/>
              </a:ext>
            </a:extLst>
          </p:cNvPr>
          <p:cNvSpPr/>
          <p:nvPr/>
        </p:nvSpPr>
        <p:spPr>
          <a:xfrm>
            <a:off x="187967" y="2780928"/>
            <a:ext cx="4068452" cy="238264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0A5063A-E00E-8D42-BDE3-BD96B2922C91}"/>
              </a:ext>
            </a:extLst>
          </p:cNvPr>
          <p:cNvSpPr/>
          <p:nvPr/>
        </p:nvSpPr>
        <p:spPr>
          <a:xfrm rot="5400000">
            <a:off x="1323417" y="2869763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7C05A560-7581-D641-A336-72DCC78B575C}"/>
              </a:ext>
            </a:extLst>
          </p:cNvPr>
          <p:cNvSpPr/>
          <p:nvPr/>
        </p:nvSpPr>
        <p:spPr>
          <a:xfrm rot="5400000">
            <a:off x="1323417" y="3204102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8E499D3-2E1E-CC4F-AFFA-602BDDF182B4}"/>
              </a:ext>
            </a:extLst>
          </p:cNvPr>
          <p:cNvSpPr/>
          <p:nvPr/>
        </p:nvSpPr>
        <p:spPr>
          <a:xfrm rot="5400000">
            <a:off x="1323417" y="3538441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5BD37898-CD7B-F64E-8A57-8D8760866729}"/>
              </a:ext>
            </a:extLst>
          </p:cNvPr>
          <p:cNvSpPr/>
          <p:nvPr/>
        </p:nvSpPr>
        <p:spPr>
          <a:xfrm>
            <a:off x="4812976" y="2780928"/>
            <a:ext cx="4068452" cy="238264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1. INTRODUÇÃO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C3C544-E098-8B43-A7AE-B87BD05C9D41}"/>
              </a:ext>
            </a:extLst>
          </p:cNvPr>
          <p:cNvSpPr txBox="1"/>
          <p:nvPr/>
        </p:nvSpPr>
        <p:spPr>
          <a:xfrm>
            <a:off x="682990" y="2794400"/>
            <a:ext cx="3078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2000" b="1" dirty="0">
                <a:cs typeface="Times New Roman" pitchFamily="18" charset="0"/>
              </a:rPr>
              <a:t>PARADIGMA DO RISCO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1C70BEA-8A1B-084D-A44C-42DDA6D242A7}"/>
              </a:ext>
            </a:extLst>
          </p:cNvPr>
          <p:cNvSpPr txBox="1"/>
          <p:nvPr/>
        </p:nvSpPr>
        <p:spPr>
          <a:xfrm>
            <a:off x="5249186" y="2796293"/>
            <a:ext cx="337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PT"/>
            </a:defPPr>
            <a:lvl1pPr algn="just">
              <a:defRPr sz="2000" b="1">
                <a:cs typeface="Times New Roman" pitchFamily="18" charset="0"/>
              </a:defRPr>
            </a:lvl1pPr>
          </a:lstStyle>
          <a:p>
            <a:r>
              <a:rPr lang="pt-PT" dirty="0"/>
              <a:t>PARADIGMA ECOLÓGICO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D8D5D16-3EC6-9549-8FF1-38CE8F8E95BE}"/>
              </a:ext>
            </a:extLst>
          </p:cNvPr>
          <p:cNvSpPr/>
          <p:nvPr/>
        </p:nvSpPr>
        <p:spPr>
          <a:xfrm>
            <a:off x="3847524" y="879453"/>
            <a:ext cx="2747354" cy="1497741"/>
          </a:xfrm>
          <a:prstGeom prst="ellipse">
            <a:avLst/>
          </a:prstGeom>
          <a:noFill/>
          <a:ln w="38100">
            <a:solidFill>
              <a:srgbClr val="FFC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PT" sz="2200" b="1" dirty="0">
                <a:solidFill>
                  <a:schemeClr val="tx1"/>
                </a:solidFill>
              </a:rPr>
              <a:t> Exposição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26AF97-A207-CD40-984A-1826CF3B14B9}"/>
              </a:ext>
            </a:extLst>
          </p:cNvPr>
          <p:cNvSpPr/>
          <p:nvPr/>
        </p:nvSpPr>
        <p:spPr>
          <a:xfrm>
            <a:off x="6037114" y="914411"/>
            <a:ext cx="2747354" cy="1497741"/>
          </a:xfrm>
          <a:prstGeom prst="ellipse">
            <a:avLst/>
          </a:prstGeom>
          <a:noFill/>
          <a:ln w="38100">
            <a:solidFill>
              <a:srgbClr val="F05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r>
              <a:rPr lang="pt-PT" sz="2200" b="1" dirty="0">
                <a:solidFill>
                  <a:schemeClr val="tx1"/>
                </a:solidFill>
              </a:rPr>
              <a:t>    Perigosidade</a:t>
            </a:r>
          </a:p>
        </p:txBody>
      </p:sp>
      <p:sp>
        <p:nvSpPr>
          <p:cNvPr id="39" name="Multiplicação 38">
            <a:extLst>
              <a:ext uri="{FF2B5EF4-FFF2-40B4-BE49-F238E27FC236}">
                <a16:creationId xmlns:a16="http://schemas.microsoft.com/office/drawing/2014/main" id="{A99C3E11-9DEB-194A-9585-929313DC15F3}"/>
              </a:ext>
            </a:extLst>
          </p:cNvPr>
          <p:cNvSpPr/>
          <p:nvPr/>
        </p:nvSpPr>
        <p:spPr>
          <a:xfrm>
            <a:off x="6101114" y="1437728"/>
            <a:ext cx="451106" cy="451106"/>
          </a:xfrm>
          <a:prstGeom prst="mathMultiply">
            <a:avLst>
              <a:gd name="adj1" fmla="val 12520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Igual 39">
            <a:extLst>
              <a:ext uri="{FF2B5EF4-FFF2-40B4-BE49-F238E27FC236}">
                <a16:creationId xmlns:a16="http://schemas.microsoft.com/office/drawing/2014/main" id="{51ADDAB3-2C4A-0648-8724-F6615A746711}"/>
              </a:ext>
            </a:extLst>
          </p:cNvPr>
          <p:cNvSpPr/>
          <p:nvPr/>
        </p:nvSpPr>
        <p:spPr>
          <a:xfrm>
            <a:off x="3194615" y="1398754"/>
            <a:ext cx="451106" cy="451106"/>
          </a:xfrm>
          <a:prstGeom prst="mathEqual">
            <a:avLst>
              <a:gd name="adj1" fmla="val 12780"/>
              <a:gd name="adj2" fmla="val 11760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2902EE6-5EB5-DC4F-8263-9AFB14525C4F}"/>
              </a:ext>
            </a:extLst>
          </p:cNvPr>
          <p:cNvSpPr/>
          <p:nvPr/>
        </p:nvSpPr>
        <p:spPr>
          <a:xfrm>
            <a:off x="238813" y="872716"/>
            <a:ext cx="2754000" cy="1504478"/>
          </a:xfrm>
          <a:prstGeom prst="ellipse">
            <a:avLst/>
          </a:prstGeom>
          <a:solidFill>
            <a:srgbClr val="F2F2F2"/>
          </a:solidFill>
          <a:ln w="38100">
            <a:solidFill>
              <a:srgbClr val="314C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tx1"/>
                </a:solidFill>
              </a:rPr>
              <a:t>RISCO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8A6E255-A169-7B40-B956-759BE440891E}"/>
              </a:ext>
            </a:extLst>
          </p:cNvPr>
          <p:cNvSpPr/>
          <p:nvPr/>
        </p:nvSpPr>
        <p:spPr>
          <a:xfrm rot="5400000">
            <a:off x="1323417" y="2869763"/>
            <a:ext cx="324036" cy="2592288"/>
          </a:xfrm>
          <a:prstGeom prst="rect">
            <a:avLst/>
          </a:prstGeom>
          <a:solidFill>
            <a:srgbClr val="314CD4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994D2F6-B681-DA4B-B904-38AC089E5378}"/>
              </a:ext>
            </a:extLst>
          </p:cNvPr>
          <p:cNvSpPr/>
          <p:nvPr/>
        </p:nvSpPr>
        <p:spPr>
          <a:xfrm rot="5400000">
            <a:off x="1323417" y="3204102"/>
            <a:ext cx="324036" cy="2592288"/>
          </a:xfrm>
          <a:prstGeom prst="rect">
            <a:avLst/>
          </a:prstGeom>
          <a:solidFill>
            <a:srgbClr val="FFC219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179C97B6-477D-6D4A-8AE8-E1AADC0BAA5D}"/>
              </a:ext>
            </a:extLst>
          </p:cNvPr>
          <p:cNvSpPr/>
          <p:nvPr/>
        </p:nvSpPr>
        <p:spPr>
          <a:xfrm rot="5400000">
            <a:off x="1323417" y="3538441"/>
            <a:ext cx="324036" cy="2592288"/>
          </a:xfrm>
          <a:prstGeom prst="rect">
            <a:avLst/>
          </a:prstGeom>
          <a:solidFill>
            <a:srgbClr val="E24A4C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459635E-BD84-DE48-B65E-E98650E984D1}"/>
              </a:ext>
            </a:extLst>
          </p:cNvPr>
          <p:cNvSpPr txBox="1"/>
          <p:nvPr/>
        </p:nvSpPr>
        <p:spPr>
          <a:xfrm>
            <a:off x="2878251" y="399452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cs typeface="Times New Roman" pitchFamily="18" charset="0"/>
              </a:rPr>
              <a:t>Risco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246BDE-1B54-8C4D-B19E-AEE128C42741}"/>
              </a:ext>
            </a:extLst>
          </p:cNvPr>
          <p:cNvSpPr txBox="1"/>
          <p:nvPr/>
        </p:nvSpPr>
        <p:spPr>
          <a:xfrm>
            <a:off x="2874292" y="4323710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cs typeface="Times New Roman" pitchFamily="18" charset="0"/>
              </a:rPr>
              <a:t>Exposição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6AC9C66-A385-E448-A307-E170854996A0}"/>
              </a:ext>
            </a:extLst>
          </p:cNvPr>
          <p:cNvSpPr txBox="1"/>
          <p:nvPr/>
        </p:nvSpPr>
        <p:spPr>
          <a:xfrm>
            <a:off x="2874292" y="4652897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cs typeface="Times New Roman" pitchFamily="18" charset="0"/>
              </a:rPr>
              <a:t>Perigosidade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5101A020-C323-B34C-B0AF-24C6052FB5EC}"/>
              </a:ext>
            </a:extLst>
          </p:cNvPr>
          <p:cNvSpPr/>
          <p:nvPr/>
        </p:nvSpPr>
        <p:spPr>
          <a:xfrm rot="5400000">
            <a:off x="7418093" y="2864611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48A0F63-C0A6-234F-A00F-E81613903FE2}"/>
              </a:ext>
            </a:extLst>
          </p:cNvPr>
          <p:cNvSpPr/>
          <p:nvPr/>
        </p:nvSpPr>
        <p:spPr>
          <a:xfrm rot="5400000">
            <a:off x="7418093" y="3198950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59D45217-52A4-6E43-A01B-33BD90706ED6}"/>
              </a:ext>
            </a:extLst>
          </p:cNvPr>
          <p:cNvSpPr/>
          <p:nvPr/>
        </p:nvSpPr>
        <p:spPr>
          <a:xfrm rot="5400000">
            <a:off x="7418093" y="3533289"/>
            <a:ext cx="324036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88C98D31-2578-6544-BA57-EA72C855BD34}"/>
              </a:ext>
            </a:extLst>
          </p:cNvPr>
          <p:cNvSpPr/>
          <p:nvPr/>
        </p:nvSpPr>
        <p:spPr>
          <a:xfrm rot="16200000">
            <a:off x="7418093" y="2864611"/>
            <a:ext cx="324036" cy="2592288"/>
          </a:xfrm>
          <a:prstGeom prst="rect">
            <a:avLst/>
          </a:prstGeom>
          <a:solidFill>
            <a:srgbClr val="314CD4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0D225D7-52B3-8B4E-AEED-4D1FD001AD33}"/>
              </a:ext>
            </a:extLst>
          </p:cNvPr>
          <p:cNvSpPr/>
          <p:nvPr/>
        </p:nvSpPr>
        <p:spPr>
          <a:xfrm rot="16200000">
            <a:off x="7418093" y="3198950"/>
            <a:ext cx="324036" cy="2592288"/>
          </a:xfrm>
          <a:prstGeom prst="rect">
            <a:avLst/>
          </a:prstGeom>
          <a:solidFill>
            <a:srgbClr val="FFC219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3B9A1DBC-AA3C-2C45-BF23-CE67C9DE7373}"/>
              </a:ext>
            </a:extLst>
          </p:cNvPr>
          <p:cNvSpPr/>
          <p:nvPr/>
        </p:nvSpPr>
        <p:spPr>
          <a:xfrm rot="16200000">
            <a:off x="7418093" y="3533289"/>
            <a:ext cx="324036" cy="2592288"/>
          </a:xfrm>
          <a:prstGeom prst="rect">
            <a:avLst/>
          </a:prstGeom>
          <a:solidFill>
            <a:srgbClr val="E24A4C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CAC16D9-3099-944A-A6FC-9AF052247889}"/>
              </a:ext>
            </a:extLst>
          </p:cNvPr>
          <p:cNvSpPr txBox="1"/>
          <p:nvPr/>
        </p:nvSpPr>
        <p:spPr>
          <a:xfrm>
            <a:off x="5569823" y="398937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 dirty="0">
                <a:cs typeface="Times New Roman" pitchFamily="18" charset="0"/>
              </a:rPr>
              <a:t>Risco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2F08E05-04DA-E740-ADF6-EA317512CE02}"/>
              </a:ext>
            </a:extLst>
          </p:cNvPr>
          <p:cNvSpPr txBox="1"/>
          <p:nvPr/>
        </p:nvSpPr>
        <p:spPr>
          <a:xfrm>
            <a:off x="5137012" y="4318558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 dirty="0">
                <a:cs typeface="Times New Roman" pitchFamily="18" charset="0"/>
              </a:rPr>
              <a:t>Exposição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2241432-B3DC-6B40-8F66-A43C7C4EC454}"/>
              </a:ext>
            </a:extLst>
          </p:cNvPr>
          <p:cNvSpPr txBox="1"/>
          <p:nvPr/>
        </p:nvSpPr>
        <p:spPr>
          <a:xfrm>
            <a:off x="4886943" y="4647745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sz="1600" dirty="0">
                <a:cs typeface="Times New Roman" pitchFamily="18" charset="0"/>
              </a:rPr>
              <a:t>Perigosidade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0FDB81B-FBC9-7B4C-A2E0-0E412067075C}"/>
              </a:ext>
            </a:extLst>
          </p:cNvPr>
          <p:cNvSpPr txBox="1"/>
          <p:nvPr/>
        </p:nvSpPr>
        <p:spPr>
          <a:xfrm>
            <a:off x="5607617" y="3234148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i="1" dirty="0">
                <a:cs typeface="Times New Roman" pitchFamily="18" charset="0"/>
              </a:rPr>
              <a:t>eliminação intencional</a:t>
            </a:r>
          </a:p>
          <a:p>
            <a:pPr algn="ctr"/>
            <a:r>
              <a:rPr lang="pt-PT" b="1" i="1" dirty="0">
                <a:cs typeface="Times New Roman" pitchFamily="18" charset="0"/>
              </a:rPr>
              <a:t>da perigosidade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DE393A6-FBA5-6647-97C6-515D95910906}"/>
              </a:ext>
            </a:extLst>
          </p:cNvPr>
          <p:cNvSpPr txBox="1"/>
          <p:nvPr/>
        </p:nvSpPr>
        <p:spPr>
          <a:xfrm>
            <a:off x="939666" y="337264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b="1" i="1" dirty="0">
                <a:cs typeface="Times New Roman" pitchFamily="18" charset="0"/>
              </a:rPr>
              <a:t>controlo da exposição</a:t>
            </a:r>
          </a:p>
        </p:txBody>
      </p:sp>
      <p:sp>
        <p:nvSpPr>
          <p:cNvPr id="62" name="Forma Livre 61">
            <a:extLst>
              <a:ext uri="{FF2B5EF4-FFF2-40B4-BE49-F238E27FC236}">
                <a16:creationId xmlns:a16="http://schemas.microsoft.com/office/drawing/2014/main" id="{C4C61B38-2334-F342-B7F8-58CE8EEBEF9E}"/>
              </a:ext>
            </a:extLst>
          </p:cNvPr>
          <p:cNvSpPr/>
          <p:nvPr/>
        </p:nvSpPr>
        <p:spPr>
          <a:xfrm rot="1087832">
            <a:off x="3811545" y="5195232"/>
            <a:ext cx="1290691" cy="572406"/>
          </a:xfrm>
          <a:custGeom>
            <a:avLst/>
            <a:gdLst>
              <a:gd name="connsiteX0" fmla="*/ 0 w 1657350"/>
              <a:gd name="connsiteY0" fmla="*/ 1136661 h 1136661"/>
              <a:gd name="connsiteX1" fmla="*/ 400050 w 1657350"/>
              <a:gd name="connsiteY1" fmla="*/ 36523 h 1136661"/>
              <a:gd name="connsiteX2" fmla="*/ 1657350 w 1657350"/>
              <a:gd name="connsiteY2" fmla="*/ 222261 h 1136661"/>
              <a:gd name="connsiteX0" fmla="*/ 0 w 485775"/>
              <a:gd name="connsiteY0" fmla="*/ 1285875 h 1285875"/>
              <a:gd name="connsiteX1" fmla="*/ 400050 w 485775"/>
              <a:gd name="connsiteY1" fmla="*/ 185737 h 1285875"/>
              <a:gd name="connsiteX2" fmla="*/ 485775 w 485775"/>
              <a:gd name="connsiteY2" fmla="*/ 0 h 1285875"/>
              <a:gd name="connsiteX0" fmla="*/ 130227 w 616002"/>
              <a:gd name="connsiteY0" fmla="*/ 1285875 h 1285875"/>
              <a:gd name="connsiteX1" fmla="*/ 15927 w 616002"/>
              <a:gd name="connsiteY1" fmla="*/ 285749 h 1285875"/>
              <a:gd name="connsiteX2" fmla="*/ 616002 w 616002"/>
              <a:gd name="connsiteY2" fmla="*/ 0 h 1285875"/>
              <a:gd name="connsiteX0" fmla="*/ 144577 w 630352"/>
              <a:gd name="connsiteY0" fmla="*/ 1296890 h 1296890"/>
              <a:gd name="connsiteX1" fmla="*/ 30277 w 630352"/>
              <a:gd name="connsiteY1" fmla="*/ 296764 h 1296890"/>
              <a:gd name="connsiteX2" fmla="*/ 630352 w 630352"/>
              <a:gd name="connsiteY2" fmla="*/ 11015 h 1296890"/>
              <a:gd name="connsiteX0" fmla="*/ 173566 w 659341"/>
              <a:gd name="connsiteY0" fmla="*/ 1296890 h 1296890"/>
              <a:gd name="connsiteX1" fmla="*/ 59266 w 659341"/>
              <a:gd name="connsiteY1" fmla="*/ 296764 h 1296890"/>
              <a:gd name="connsiteX2" fmla="*/ 659341 w 659341"/>
              <a:gd name="connsiteY2" fmla="*/ 11015 h 1296890"/>
              <a:gd name="connsiteX0" fmla="*/ 154517 w 640292"/>
              <a:gd name="connsiteY0" fmla="*/ 1104880 h 1104880"/>
              <a:gd name="connsiteX1" fmla="*/ 40217 w 640292"/>
              <a:gd name="connsiteY1" fmla="*/ 104754 h 1104880"/>
              <a:gd name="connsiteX2" fmla="*/ 640292 w 640292"/>
              <a:gd name="connsiteY2" fmla="*/ 4743 h 1104880"/>
              <a:gd name="connsiteX0" fmla="*/ 74901 w 560676"/>
              <a:gd name="connsiteY0" fmla="*/ 1100137 h 1100137"/>
              <a:gd name="connsiteX1" fmla="*/ 117763 w 560676"/>
              <a:gd name="connsiteY1" fmla="*/ 257174 h 1100137"/>
              <a:gd name="connsiteX2" fmla="*/ 560676 w 560676"/>
              <a:gd name="connsiteY2" fmla="*/ 0 h 1100137"/>
              <a:gd name="connsiteX0" fmla="*/ 0 w 485775"/>
              <a:gd name="connsiteY0" fmla="*/ 1100137 h 1100137"/>
              <a:gd name="connsiteX1" fmla="*/ 485775 w 485775"/>
              <a:gd name="connsiteY1" fmla="*/ 0 h 1100137"/>
              <a:gd name="connsiteX0" fmla="*/ 0 w 485775"/>
              <a:gd name="connsiteY0" fmla="*/ 1100137 h 1100137"/>
              <a:gd name="connsiteX1" fmla="*/ 485775 w 485775"/>
              <a:gd name="connsiteY1" fmla="*/ 0 h 1100137"/>
              <a:gd name="connsiteX0" fmla="*/ 79375 w 565150"/>
              <a:gd name="connsiteY0" fmla="*/ 1100137 h 1100137"/>
              <a:gd name="connsiteX1" fmla="*/ 565150 w 565150"/>
              <a:gd name="connsiteY1" fmla="*/ 0 h 1100137"/>
              <a:gd name="connsiteX0" fmla="*/ 22225 w 508000"/>
              <a:gd name="connsiteY0" fmla="*/ 1100137 h 1100137"/>
              <a:gd name="connsiteX1" fmla="*/ 508000 w 508000"/>
              <a:gd name="connsiteY1" fmla="*/ 0 h 1100137"/>
              <a:gd name="connsiteX0" fmla="*/ 4423 w 490198"/>
              <a:gd name="connsiteY0" fmla="*/ 1100137 h 1100137"/>
              <a:gd name="connsiteX1" fmla="*/ 490198 w 490198"/>
              <a:gd name="connsiteY1" fmla="*/ 0 h 1100137"/>
              <a:gd name="connsiteX0" fmla="*/ 15843 w 428948"/>
              <a:gd name="connsiteY0" fmla="*/ 766153 h 766153"/>
              <a:gd name="connsiteX1" fmla="*/ 428948 w 428948"/>
              <a:gd name="connsiteY1" fmla="*/ 0 h 766153"/>
              <a:gd name="connsiteX0" fmla="*/ 1850 w 414955"/>
              <a:gd name="connsiteY0" fmla="*/ 766153 h 766153"/>
              <a:gd name="connsiteX1" fmla="*/ 414955 w 414955"/>
              <a:gd name="connsiteY1" fmla="*/ 0 h 766153"/>
              <a:gd name="connsiteX0" fmla="*/ 26475 w 439580"/>
              <a:gd name="connsiteY0" fmla="*/ 766153 h 766153"/>
              <a:gd name="connsiteX1" fmla="*/ 439580 w 439580"/>
              <a:gd name="connsiteY1" fmla="*/ 0 h 766153"/>
              <a:gd name="connsiteX0" fmla="*/ 8920 w 422025"/>
              <a:gd name="connsiteY0" fmla="*/ 766153 h 766153"/>
              <a:gd name="connsiteX1" fmla="*/ 422025 w 422025"/>
              <a:gd name="connsiteY1" fmla="*/ 0 h 766153"/>
              <a:gd name="connsiteX0" fmla="*/ 0 w 413105"/>
              <a:gd name="connsiteY0" fmla="*/ 766153 h 772879"/>
              <a:gd name="connsiteX1" fmla="*/ 413105 w 413105"/>
              <a:gd name="connsiteY1" fmla="*/ 0 h 772879"/>
              <a:gd name="connsiteX0" fmla="*/ 0 w 959921"/>
              <a:gd name="connsiteY0" fmla="*/ 122230 h 354798"/>
              <a:gd name="connsiteX1" fmla="*/ 959921 w 959921"/>
              <a:gd name="connsiteY1" fmla="*/ 0 h 354798"/>
              <a:gd name="connsiteX0" fmla="*/ 0 w 959921"/>
              <a:gd name="connsiteY0" fmla="*/ 122230 h 443386"/>
              <a:gd name="connsiteX1" fmla="*/ 959921 w 959921"/>
              <a:gd name="connsiteY1" fmla="*/ 0 h 443386"/>
              <a:gd name="connsiteX0" fmla="*/ 0 w 1290691"/>
              <a:gd name="connsiteY0" fmla="*/ 424817 h 614284"/>
              <a:gd name="connsiteX1" fmla="*/ 1290691 w 1290691"/>
              <a:gd name="connsiteY1" fmla="*/ 0 h 614284"/>
              <a:gd name="connsiteX0" fmla="*/ 0 w 1290691"/>
              <a:gd name="connsiteY0" fmla="*/ 424817 h 572406"/>
              <a:gd name="connsiteX1" fmla="*/ 1290691 w 1290691"/>
              <a:gd name="connsiteY1" fmla="*/ 0 h 5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0691" h="572406">
                <a:moveTo>
                  <a:pt x="0" y="424817"/>
                </a:moveTo>
                <a:cubicBezTo>
                  <a:pt x="387877" y="744386"/>
                  <a:pt x="1098625" y="518798"/>
                  <a:pt x="1290691" y="0"/>
                </a:cubicBezTo>
              </a:path>
            </a:pathLst>
          </a:custGeom>
          <a:noFill/>
          <a:ln w="57150">
            <a:solidFill>
              <a:srgbClr val="28B14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A6F736C-FF71-804A-B81A-5673DA3469B4}"/>
              </a:ext>
            </a:extLst>
          </p:cNvPr>
          <p:cNvSpPr txBox="1"/>
          <p:nvPr/>
        </p:nvSpPr>
        <p:spPr>
          <a:xfrm>
            <a:off x="1855138" y="5834593"/>
            <a:ext cx="586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b="1" dirty="0">
                <a:cs typeface="Times New Roman" pitchFamily="18" charset="0"/>
              </a:rPr>
              <a:t>Mudança de atitude incentivada pela </a:t>
            </a:r>
            <a:r>
              <a:rPr lang="pt-PT" b="1" dirty="0">
                <a:solidFill>
                  <a:srgbClr val="1C7F00"/>
                </a:solidFill>
                <a:cs typeface="Times New Roman" pitchFamily="18" charset="0"/>
              </a:rPr>
              <a:t>Química Verde</a:t>
            </a:r>
          </a:p>
        </p:txBody>
      </p:sp>
    </p:spTree>
    <p:extLst>
      <p:ext uri="{BB962C8B-B14F-4D97-AF65-F5344CB8AC3E}">
        <p14:creationId xmlns:p14="http://schemas.microsoft.com/office/powerpoint/2010/main" val="3322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-0.10608 2.59259E-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-0.10608 1.48148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10695 3.33333E-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10695 -1.48148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" grpId="0" animBg="1"/>
      <p:bldP spid="51" grpId="0" animBg="1"/>
      <p:bldP spid="52" grpId="0" animBg="1"/>
      <p:bldP spid="36" grpId="0" animBg="1"/>
      <p:bldP spid="6" grpId="0"/>
      <p:bldP spid="18" grpId="0"/>
      <p:bldP spid="19" grpId="0" animBg="1"/>
      <p:bldP spid="19" grpId="1" animBg="1"/>
      <p:bldP spid="19" grpId="2" animBg="1"/>
      <p:bldP spid="46" grpId="0" animBg="1"/>
      <p:bldP spid="46" grpId="1" animBg="1"/>
      <p:bldP spid="46" grpId="2" animBg="1"/>
      <p:bldP spid="47" grpId="0" animBg="1"/>
      <p:bldP spid="25" grpId="0"/>
      <p:bldP spid="26" grpId="0"/>
      <p:bldP spid="27" grpId="0"/>
      <p:bldP spid="53" grpId="0" animBg="1"/>
      <p:bldP spid="54" grpId="0" animBg="1"/>
      <p:bldP spid="55" grpId="0" animBg="1"/>
      <p:bldP spid="56" grpId="0" animBg="1"/>
      <p:bldP spid="56" grpId="1" animBg="1"/>
      <p:bldP spid="56" grpId="2" animBg="1"/>
      <p:bldP spid="57" grpId="0" animBg="1"/>
      <p:bldP spid="58" grpId="0" animBg="1"/>
      <p:bldP spid="58" grpId="1" animBg="1"/>
      <p:bldP spid="58" grpId="2" animBg="1"/>
      <p:bldP spid="59" grpId="0"/>
      <p:bldP spid="60" grpId="0"/>
      <p:bldP spid="61" grpId="0"/>
      <p:bldP spid="28" grpId="0"/>
      <p:bldP spid="31" grpId="0"/>
      <p:bldP spid="62" grpId="0" animBg="1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1. INTRODUÇÃO</a:t>
            </a:r>
          </a:p>
        </p:txBody>
      </p:sp>
      <p:sp>
        <p:nvSpPr>
          <p:cNvPr id="6" name="CaixaDeTexto 54">
            <a:extLst>
              <a:ext uri="{FF2B5EF4-FFF2-40B4-BE49-F238E27FC236}">
                <a16:creationId xmlns:a16="http://schemas.microsoft.com/office/drawing/2014/main" id="{786CC2F4-B2F3-1942-ADA5-AC6F3C8FC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863714"/>
            <a:ext cx="8300492" cy="450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01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PT" sz="2000" b="1" dirty="0">
                <a:solidFill>
                  <a:srgbClr val="008000"/>
                </a:solidFill>
                <a:latin typeface="Arial"/>
                <a:cs typeface="Arial"/>
              </a:rPr>
              <a:t>QUÍMICA VERDE (QV) </a:t>
            </a:r>
            <a:r>
              <a:rPr lang="pt-PT" sz="2000" b="1" dirty="0">
                <a:latin typeface="Arial"/>
                <a:cs typeface="Arial"/>
              </a:rPr>
              <a:t>e SEGURANÇA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EA2FB031-C6A0-3B42-BD24-B8E57A85442A}"/>
              </a:ext>
            </a:extLst>
          </p:cNvPr>
          <p:cNvSpPr txBox="1"/>
          <p:nvPr/>
        </p:nvSpPr>
        <p:spPr>
          <a:xfrm>
            <a:off x="4139867" y="1898830"/>
            <a:ext cx="75599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P1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1CAC4590-C55B-544D-BD0F-19E0A1867037}"/>
              </a:ext>
            </a:extLst>
          </p:cNvPr>
          <p:cNvSpPr txBox="1"/>
          <p:nvPr/>
        </p:nvSpPr>
        <p:spPr>
          <a:xfrm>
            <a:off x="5724043" y="2762926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P3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F8842C58-4C2F-4A4B-B34B-5CFE0B286533}"/>
              </a:ext>
            </a:extLst>
          </p:cNvPr>
          <p:cNvSpPr txBox="1"/>
          <p:nvPr/>
        </p:nvSpPr>
        <p:spPr>
          <a:xfrm>
            <a:off x="5940067" y="3699030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P4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64F95C7-124C-C441-AF0D-05F201E7B6B8}"/>
              </a:ext>
            </a:extLst>
          </p:cNvPr>
          <p:cNvSpPr txBox="1"/>
          <p:nvPr/>
        </p:nvSpPr>
        <p:spPr>
          <a:xfrm>
            <a:off x="5688039" y="4599130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P5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3AD321EB-9042-CB43-82BD-C7C095CF5F96}"/>
              </a:ext>
            </a:extLst>
          </p:cNvPr>
          <p:cNvSpPr txBox="1"/>
          <p:nvPr/>
        </p:nvSpPr>
        <p:spPr>
          <a:xfrm>
            <a:off x="5112060" y="5243136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P6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18DD90D2-ADD6-314C-BBCA-6ABB4EB1BC61}"/>
              </a:ext>
            </a:extLst>
          </p:cNvPr>
          <p:cNvSpPr txBox="1"/>
          <p:nvPr/>
        </p:nvSpPr>
        <p:spPr>
          <a:xfrm>
            <a:off x="5111975" y="2150858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P2</a:t>
            </a:r>
          </a:p>
        </p:txBody>
      </p:sp>
      <p:sp>
        <p:nvSpPr>
          <p:cNvPr id="14" name="12-Point Star 24">
            <a:extLst>
              <a:ext uri="{FF2B5EF4-FFF2-40B4-BE49-F238E27FC236}">
                <a16:creationId xmlns:a16="http://schemas.microsoft.com/office/drawing/2014/main" id="{53C03741-40E3-2D4B-B4B2-FFC67F4305E4}"/>
              </a:ext>
            </a:extLst>
          </p:cNvPr>
          <p:cNvSpPr>
            <a:spLocks noChangeAspect="1"/>
          </p:cNvSpPr>
          <p:nvPr/>
        </p:nvSpPr>
        <p:spPr>
          <a:xfrm>
            <a:off x="2933733" y="2348880"/>
            <a:ext cx="3114346" cy="3114346"/>
          </a:xfrm>
          <a:prstGeom prst="star12">
            <a:avLst>
              <a:gd name="adj" fmla="val 35198"/>
            </a:avLst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PT" sz="2400" b="1" dirty="0">
                <a:solidFill>
                  <a:srgbClr val="006400"/>
                </a:solidFill>
                <a:latin typeface="Arial"/>
                <a:cs typeface="Arial"/>
              </a:rPr>
              <a:t>Princípios da QV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95C2F888-DB33-3145-890F-D10408993673}"/>
              </a:ext>
            </a:extLst>
          </p:cNvPr>
          <p:cNvSpPr txBox="1"/>
          <p:nvPr/>
        </p:nvSpPr>
        <p:spPr>
          <a:xfrm>
            <a:off x="4139867" y="5499230"/>
            <a:ext cx="75599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P7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AC6BF892-37B8-544F-99D4-AC03BDD3D4D0}"/>
              </a:ext>
            </a:extLst>
          </p:cNvPr>
          <p:cNvSpPr txBox="1"/>
          <p:nvPr/>
        </p:nvSpPr>
        <p:spPr>
          <a:xfrm>
            <a:off x="2375671" y="2758860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P11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45980E4E-C217-0F4E-89EA-A8C24055358E}"/>
              </a:ext>
            </a:extLst>
          </p:cNvPr>
          <p:cNvSpPr txBox="1"/>
          <p:nvPr/>
        </p:nvSpPr>
        <p:spPr>
          <a:xfrm>
            <a:off x="2123728" y="3699030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P10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8F4959DF-8DF2-F74E-AE6D-2DF5ABCAC377}"/>
              </a:ext>
            </a:extLst>
          </p:cNvPr>
          <p:cNvSpPr txBox="1"/>
          <p:nvPr/>
        </p:nvSpPr>
        <p:spPr>
          <a:xfrm>
            <a:off x="2375671" y="4599130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P9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57DB8D25-EB09-974A-A670-79587420A23D}"/>
              </a:ext>
            </a:extLst>
          </p:cNvPr>
          <p:cNvSpPr txBox="1"/>
          <p:nvPr/>
        </p:nvSpPr>
        <p:spPr>
          <a:xfrm>
            <a:off x="2987739" y="5211198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P8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4F90484E-8D02-D34C-8602-5625D767EBE6}"/>
              </a:ext>
            </a:extLst>
          </p:cNvPr>
          <p:cNvSpPr txBox="1"/>
          <p:nvPr/>
        </p:nvSpPr>
        <p:spPr>
          <a:xfrm>
            <a:off x="2987824" y="2150858"/>
            <a:ext cx="7559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pt-PT" sz="2000" b="1" dirty="0">
                <a:solidFill>
                  <a:srgbClr val="404040"/>
                </a:solidFill>
                <a:latin typeface="Arial"/>
                <a:cs typeface="Arial"/>
              </a:rPr>
              <a:t>P12</a:t>
            </a:r>
          </a:p>
        </p:txBody>
      </p:sp>
      <p:sp>
        <p:nvSpPr>
          <p:cNvPr id="29" name="Balão com Linha 1 28">
            <a:extLst>
              <a:ext uri="{FF2B5EF4-FFF2-40B4-BE49-F238E27FC236}">
                <a16:creationId xmlns:a16="http://schemas.microsoft.com/office/drawing/2014/main" id="{B32D1264-F4F6-1D4B-9AC3-81FF89B4A8CC}"/>
              </a:ext>
            </a:extLst>
          </p:cNvPr>
          <p:cNvSpPr/>
          <p:nvPr/>
        </p:nvSpPr>
        <p:spPr>
          <a:xfrm>
            <a:off x="6625870" y="2402886"/>
            <a:ext cx="2278716" cy="756084"/>
          </a:xfrm>
          <a:prstGeom prst="borderCallout1">
            <a:avLst>
              <a:gd name="adj1" fmla="val 48121"/>
              <a:gd name="adj2" fmla="val -387"/>
              <a:gd name="adj3" fmla="val 72763"/>
              <a:gd name="adj4" fmla="val -1315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B38467-4945-2548-9F3D-AB3DC3350064}"/>
              </a:ext>
            </a:extLst>
          </p:cNvPr>
          <p:cNvSpPr txBox="1"/>
          <p:nvPr/>
        </p:nvSpPr>
        <p:spPr>
          <a:xfrm>
            <a:off x="6794449" y="2457762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cs typeface="Times New Roman" pitchFamily="18" charset="0"/>
              </a:rPr>
              <a:t>Sínteses</a:t>
            </a:r>
          </a:p>
          <a:p>
            <a:pPr algn="ctr"/>
            <a:r>
              <a:rPr lang="pt-PT" dirty="0">
                <a:cs typeface="Times New Roman" pitchFamily="18" charset="0"/>
              </a:rPr>
              <a:t>menos perigosas</a:t>
            </a:r>
          </a:p>
        </p:txBody>
      </p:sp>
      <p:sp>
        <p:nvSpPr>
          <p:cNvPr id="30" name="Balão com Linha 1 29">
            <a:extLst>
              <a:ext uri="{FF2B5EF4-FFF2-40B4-BE49-F238E27FC236}">
                <a16:creationId xmlns:a16="http://schemas.microsoft.com/office/drawing/2014/main" id="{CE7519D0-BDD6-C349-9FA5-A91441ADCCDB}"/>
              </a:ext>
            </a:extLst>
          </p:cNvPr>
          <p:cNvSpPr/>
          <p:nvPr/>
        </p:nvSpPr>
        <p:spPr>
          <a:xfrm flipV="1">
            <a:off x="6609806" y="3754213"/>
            <a:ext cx="2455818" cy="934087"/>
          </a:xfrm>
          <a:prstGeom prst="borderCallout1">
            <a:avLst>
              <a:gd name="adj1" fmla="val 45654"/>
              <a:gd name="adj2" fmla="val -145"/>
              <a:gd name="adj3" fmla="val 65771"/>
              <a:gd name="adj4" fmla="val -1194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4E82BE3-7874-6A4B-AFF4-C0D91EAAFE4A}"/>
              </a:ext>
            </a:extLst>
          </p:cNvPr>
          <p:cNvSpPr txBox="1"/>
          <p:nvPr/>
        </p:nvSpPr>
        <p:spPr>
          <a:xfrm>
            <a:off x="6588224" y="3753036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cs typeface="Times New Roman" pitchFamily="18" charset="0"/>
              </a:rPr>
              <a:t>Planificação</a:t>
            </a:r>
          </a:p>
          <a:p>
            <a:pPr algn="ctr"/>
            <a:r>
              <a:rPr lang="pt-PT" dirty="0">
                <a:cs typeface="Times New Roman" pitchFamily="18" charset="0"/>
              </a:rPr>
              <a:t>molecular de</a:t>
            </a:r>
          </a:p>
          <a:p>
            <a:pPr algn="ctr"/>
            <a:r>
              <a:rPr lang="pt-PT" dirty="0">
                <a:cs typeface="Times New Roman" pitchFamily="18" charset="0"/>
              </a:rPr>
              <a:t>produtos mais seguros</a:t>
            </a:r>
          </a:p>
        </p:txBody>
      </p:sp>
      <p:sp>
        <p:nvSpPr>
          <p:cNvPr id="32" name="Balão com Linha 1 31">
            <a:extLst>
              <a:ext uri="{FF2B5EF4-FFF2-40B4-BE49-F238E27FC236}">
                <a16:creationId xmlns:a16="http://schemas.microsoft.com/office/drawing/2014/main" id="{B503F661-FBB1-B547-8AA0-64969E60FB34}"/>
              </a:ext>
            </a:extLst>
          </p:cNvPr>
          <p:cNvSpPr/>
          <p:nvPr/>
        </p:nvSpPr>
        <p:spPr>
          <a:xfrm flipV="1">
            <a:off x="6390107" y="5074745"/>
            <a:ext cx="2455818" cy="764351"/>
          </a:xfrm>
          <a:prstGeom prst="borderCallout1">
            <a:avLst>
              <a:gd name="adj1" fmla="val 46431"/>
              <a:gd name="adj2" fmla="val -145"/>
              <a:gd name="adj3" fmla="val 109123"/>
              <a:gd name="adj4" fmla="val -1301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15E4D33-A63D-304E-9427-E01EFF5C45E3}"/>
              </a:ext>
            </a:extLst>
          </p:cNvPr>
          <p:cNvSpPr txBox="1"/>
          <p:nvPr/>
        </p:nvSpPr>
        <p:spPr>
          <a:xfrm>
            <a:off x="6409421" y="5124542"/>
            <a:ext cx="2441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cs typeface="Times New Roman" pitchFamily="18" charset="0"/>
              </a:rPr>
              <a:t>Solventes e Auxiliares</a:t>
            </a:r>
          </a:p>
          <a:p>
            <a:pPr algn="ctr"/>
            <a:r>
              <a:rPr lang="pt-PT" dirty="0">
                <a:cs typeface="Times New Roman" pitchFamily="18" charset="0"/>
              </a:rPr>
              <a:t>inócuos</a:t>
            </a:r>
          </a:p>
        </p:txBody>
      </p:sp>
      <p:sp>
        <p:nvSpPr>
          <p:cNvPr id="34" name="Balão com Linha 1 33">
            <a:extLst>
              <a:ext uri="{FF2B5EF4-FFF2-40B4-BE49-F238E27FC236}">
                <a16:creationId xmlns:a16="http://schemas.microsoft.com/office/drawing/2014/main" id="{1D78CAC3-542D-8743-B03D-E719B4C41F9C}"/>
              </a:ext>
            </a:extLst>
          </p:cNvPr>
          <p:cNvSpPr/>
          <p:nvPr/>
        </p:nvSpPr>
        <p:spPr>
          <a:xfrm flipH="1">
            <a:off x="156754" y="1737989"/>
            <a:ext cx="2662489" cy="934087"/>
          </a:xfrm>
          <a:prstGeom prst="borderCallout1">
            <a:avLst>
              <a:gd name="adj1" fmla="val 45654"/>
              <a:gd name="adj2" fmla="val -145"/>
              <a:gd name="adj3" fmla="val 65771"/>
              <a:gd name="adj4" fmla="val -1194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6506D8C-AEFA-094B-AA1E-4706EF11A19B}"/>
              </a:ext>
            </a:extLst>
          </p:cNvPr>
          <p:cNvSpPr txBox="1"/>
          <p:nvPr/>
        </p:nvSpPr>
        <p:spPr>
          <a:xfrm>
            <a:off x="143508" y="1736812"/>
            <a:ext cx="269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cs typeface="Times New Roman" pitchFamily="18" charset="0"/>
              </a:rPr>
              <a:t>Promoção da segurança</a:t>
            </a:r>
          </a:p>
          <a:p>
            <a:pPr algn="ctr"/>
            <a:r>
              <a:rPr lang="pt-PT" dirty="0">
                <a:cs typeface="Times New Roman" pitchFamily="18" charset="0"/>
              </a:rPr>
              <a:t>para evitar</a:t>
            </a:r>
          </a:p>
          <a:p>
            <a:pPr algn="ctr"/>
            <a:r>
              <a:rPr lang="pt-PT" dirty="0">
                <a:cs typeface="Times New Roman" pitchFamily="18" charset="0"/>
              </a:rPr>
              <a:t>acidentes químicos</a:t>
            </a:r>
          </a:p>
        </p:txBody>
      </p:sp>
    </p:spTree>
    <p:extLst>
      <p:ext uri="{BB962C8B-B14F-4D97-AF65-F5344CB8AC3E}">
        <p14:creationId xmlns:p14="http://schemas.microsoft.com/office/powerpoint/2010/main" val="16091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1. INTRODUÇÃO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251520" y="692696"/>
            <a:ext cx="773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latin typeface="Arial"/>
                <a:cs typeface="Arial"/>
              </a:rPr>
              <a:t>Perigos potenciais de substâncias químicas</a:t>
            </a:r>
          </a:p>
        </p:txBody>
      </p:sp>
      <p:sp>
        <p:nvSpPr>
          <p:cNvPr id="13" name="Triângulo 12">
            <a:extLst>
              <a:ext uri="{FF2B5EF4-FFF2-40B4-BE49-F238E27FC236}">
                <a16:creationId xmlns:a16="http://schemas.microsoft.com/office/drawing/2014/main" id="{B2E98FC7-93CD-3341-BF94-136966CAC8D6}"/>
              </a:ext>
            </a:extLst>
          </p:cNvPr>
          <p:cNvSpPr/>
          <p:nvPr/>
        </p:nvSpPr>
        <p:spPr>
          <a:xfrm>
            <a:off x="3167844" y="2383476"/>
            <a:ext cx="2664296" cy="2232248"/>
          </a:xfrm>
          <a:prstGeom prst="triangl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DBE9296-C770-F84F-B459-AC8777E57712}"/>
              </a:ext>
            </a:extLst>
          </p:cNvPr>
          <p:cNvSpPr txBox="1"/>
          <p:nvPr/>
        </p:nvSpPr>
        <p:spPr>
          <a:xfrm>
            <a:off x="2744222" y="4504370"/>
            <a:ext cx="1125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err="1">
                <a:solidFill>
                  <a:schemeClr val="accent1"/>
                </a:solidFill>
                <a:cs typeface="Times New Roman" pitchFamily="18" charset="0"/>
              </a:rPr>
              <a:t>S</a:t>
            </a:r>
            <a:r>
              <a:rPr lang="pt-PT" sz="2400" dirty="0" err="1">
                <a:solidFill>
                  <a:schemeClr val="accent1"/>
                </a:solidFill>
                <a:cs typeface="Times New Roman" pitchFamily="18" charset="0"/>
              </a:rPr>
              <a:t>afety</a:t>
            </a:r>
            <a:endParaRPr lang="pt-PT" sz="24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6F7038-9B55-9A42-ABAF-2A5CAC13E874}"/>
              </a:ext>
            </a:extLst>
          </p:cNvPr>
          <p:cNvSpPr txBox="1"/>
          <p:nvPr/>
        </p:nvSpPr>
        <p:spPr>
          <a:xfrm>
            <a:off x="4283968" y="1757237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200" b="1" dirty="0" err="1">
                <a:solidFill>
                  <a:schemeClr val="accent2"/>
                </a:solidFill>
                <a:cs typeface="Times New Roman" pitchFamily="18" charset="0"/>
              </a:rPr>
              <a:t>H</a:t>
            </a:r>
            <a:r>
              <a:rPr lang="pt-PT" sz="2400" dirty="0" err="1">
                <a:solidFill>
                  <a:schemeClr val="accent2"/>
                </a:solidFill>
                <a:cs typeface="Times New Roman" pitchFamily="18" charset="0"/>
              </a:rPr>
              <a:t>uman</a:t>
            </a:r>
            <a:r>
              <a:rPr lang="pt-PT" sz="24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pt-PT" sz="3200" b="1" dirty="0" err="1">
                <a:solidFill>
                  <a:schemeClr val="accent2"/>
                </a:solidFill>
                <a:cs typeface="Times New Roman" pitchFamily="18" charset="0"/>
              </a:rPr>
              <a:t>H</a:t>
            </a:r>
            <a:r>
              <a:rPr lang="pt-PT" sz="2400" dirty="0" err="1">
                <a:solidFill>
                  <a:schemeClr val="accent2"/>
                </a:solidFill>
                <a:cs typeface="Times New Roman" pitchFamily="18" charset="0"/>
              </a:rPr>
              <a:t>ealth</a:t>
            </a:r>
            <a:endParaRPr lang="pt-PT" sz="24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3FDBA6-A8DB-764C-A701-3F5EAA8C964B}"/>
              </a:ext>
            </a:extLst>
          </p:cNvPr>
          <p:cNvSpPr txBox="1"/>
          <p:nvPr/>
        </p:nvSpPr>
        <p:spPr>
          <a:xfrm>
            <a:off x="5832140" y="4499001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200" b="1" dirty="0" err="1">
                <a:solidFill>
                  <a:schemeClr val="accent3"/>
                </a:solidFill>
                <a:cs typeface="Times New Roman" pitchFamily="18" charset="0"/>
              </a:rPr>
              <a:t>E</a:t>
            </a:r>
            <a:r>
              <a:rPr lang="pt-PT" sz="2400" dirty="0" err="1">
                <a:solidFill>
                  <a:schemeClr val="accent3"/>
                </a:solidFill>
                <a:cs typeface="Times New Roman" pitchFamily="18" charset="0"/>
              </a:rPr>
              <a:t>nvironment</a:t>
            </a:r>
            <a:endParaRPr lang="pt-PT" sz="2400" dirty="0">
              <a:solidFill>
                <a:schemeClr val="accent3"/>
              </a:solidFill>
              <a:cs typeface="Times New Roman" pitchFamily="18" charset="0"/>
            </a:endParaRPr>
          </a:p>
        </p:txBody>
      </p:sp>
      <p:sp>
        <p:nvSpPr>
          <p:cNvPr id="18" name="Balão com Linha 1 17">
            <a:extLst>
              <a:ext uri="{FF2B5EF4-FFF2-40B4-BE49-F238E27FC236}">
                <a16:creationId xmlns:a16="http://schemas.microsoft.com/office/drawing/2014/main" id="{356015AD-6EBC-424D-A844-6578945CF372}"/>
              </a:ext>
            </a:extLst>
          </p:cNvPr>
          <p:cNvSpPr/>
          <p:nvPr/>
        </p:nvSpPr>
        <p:spPr>
          <a:xfrm>
            <a:off x="414047" y="5097123"/>
            <a:ext cx="2575526" cy="1370933"/>
          </a:xfrm>
          <a:prstGeom prst="borderCallout1">
            <a:avLst>
              <a:gd name="adj1" fmla="val -474"/>
              <a:gd name="adj2" fmla="val 52361"/>
              <a:gd name="adj3" fmla="val -21111"/>
              <a:gd name="adj4" fmla="val 9103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30EE222-1E6E-CF4A-B462-C00231998767}"/>
              </a:ext>
            </a:extLst>
          </p:cNvPr>
          <p:cNvSpPr txBox="1"/>
          <p:nvPr/>
        </p:nvSpPr>
        <p:spPr>
          <a:xfrm>
            <a:off x="628934" y="5136258"/>
            <a:ext cx="20185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FÍSICOS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algn="ctr"/>
            <a:r>
              <a:rPr lang="pt-PT" sz="1600" dirty="0">
                <a:cs typeface="Times New Roman" pitchFamily="18" charset="0"/>
              </a:rPr>
              <a:t>incêndio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explosão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...</a:t>
            </a:r>
          </a:p>
        </p:txBody>
      </p:sp>
      <p:sp>
        <p:nvSpPr>
          <p:cNvPr id="20" name="Balão com Linha 1 19">
            <a:extLst>
              <a:ext uri="{FF2B5EF4-FFF2-40B4-BE49-F238E27FC236}">
                <a16:creationId xmlns:a16="http://schemas.microsoft.com/office/drawing/2014/main" id="{7E2EB27D-B962-1A4E-B272-E7FA00C47B23}"/>
              </a:ext>
            </a:extLst>
          </p:cNvPr>
          <p:cNvSpPr/>
          <p:nvPr/>
        </p:nvSpPr>
        <p:spPr>
          <a:xfrm flipH="1" flipV="1">
            <a:off x="5976156" y="2735040"/>
            <a:ext cx="3049234" cy="1370933"/>
          </a:xfrm>
          <a:prstGeom prst="borderCallout1">
            <a:avLst>
              <a:gd name="adj1" fmla="val -474"/>
              <a:gd name="adj2" fmla="val 48879"/>
              <a:gd name="adj3" fmla="val -34450"/>
              <a:gd name="adj4" fmla="val 961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7FE0AEE-DA83-D240-819A-D225CA6E449C}"/>
              </a:ext>
            </a:extLst>
          </p:cNvPr>
          <p:cNvSpPr txBox="1"/>
          <p:nvPr/>
        </p:nvSpPr>
        <p:spPr>
          <a:xfrm>
            <a:off x="5976157" y="2786730"/>
            <a:ext cx="30492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para o AMBIENTE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algn="ctr"/>
            <a:r>
              <a:rPr lang="pt-PT" sz="1600" dirty="0">
                <a:cs typeface="Times New Roman" pitchFamily="18" charset="0"/>
              </a:rPr>
              <a:t>ecotoxicidade variada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depleção da camada de ozono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...</a:t>
            </a:r>
          </a:p>
        </p:txBody>
      </p:sp>
      <p:sp>
        <p:nvSpPr>
          <p:cNvPr id="22" name="Balão com Linha 1 21">
            <a:extLst>
              <a:ext uri="{FF2B5EF4-FFF2-40B4-BE49-F238E27FC236}">
                <a16:creationId xmlns:a16="http://schemas.microsoft.com/office/drawing/2014/main" id="{B78F1A73-708B-E442-9B64-426C5F352D16}"/>
              </a:ext>
            </a:extLst>
          </p:cNvPr>
          <p:cNvSpPr/>
          <p:nvPr/>
        </p:nvSpPr>
        <p:spPr>
          <a:xfrm flipH="1">
            <a:off x="416705" y="1497714"/>
            <a:ext cx="3049234" cy="1370933"/>
          </a:xfrm>
          <a:prstGeom prst="borderCallout1">
            <a:avLst>
              <a:gd name="adj1" fmla="val 50980"/>
              <a:gd name="adj2" fmla="val -387"/>
              <a:gd name="adj3" fmla="val 41777"/>
              <a:gd name="adj4" fmla="val -2555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EE5F7D9-D478-BC4C-8419-159B911ABD7D}"/>
              </a:ext>
            </a:extLst>
          </p:cNvPr>
          <p:cNvSpPr txBox="1"/>
          <p:nvPr/>
        </p:nvSpPr>
        <p:spPr>
          <a:xfrm>
            <a:off x="481628" y="1549404"/>
            <a:ext cx="29193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para a SAÚDE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algn="ctr"/>
            <a:r>
              <a:rPr lang="pt-PT" sz="1600" dirty="0">
                <a:cs typeface="Times New Roman" pitchFamily="18" charset="0"/>
              </a:rPr>
              <a:t>corrosão de tecidos e órgãos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intoxicações de variados tipos</a:t>
            </a:r>
          </a:p>
          <a:p>
            <a:pPr algn="ctr"/>
            <a:r>
              <a:rPr lang="pt-PT" sz="1600" dirty="0">
                <a:cs typeface="Times New Roman" pitchFamily="18" charset="0"/>
              </a:rPr>
              <a:t>...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155E555-5C76-A948-A3AB-23C80217D0BB}"/>
              </a:ext>
            </a:extLst>
          </p:cNvPr>
          <p:cNvSpPr txBox="1"/>
          <p:nvPr/>
        </p:nvSpPr>
        <p:spPr>
          <a:xfrm>
            <a:off x="3861824" y="3391575"/>
            <a:ext cx="1313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cs typeface="Times New Roman" pitchFamily="18" charset="0"/>
              </a:rPr>
              <a:t>Perigos</a:t>
            </a:r>
          </a:p>
          <a:p>
            <a:pPr algn="ctr"/>
            <a:r>
              <a:rPr lang="pt-PT" sz="2400" b="1" dirty="0">
                <a:cs typeface="Times New Roman" pitchFamily="18" charset="0"/>
              </a:rPr>
              <a:t>SHE</a:t>
            </a:r>
          </a:p>
        </p:txBody>
      </p:sp>
    </p:spTree>
    <p:extLst>
      <p:ext uri="{BB962C8B-B14F-4D97-AF65-F5344CB8AC3E}">
        <p14:creationId xmlns:p14="http://schemas.microsoft.com/office/powerpoint/2010/main" val="16499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1. INTRODUÇÃO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251520" y="692696"/>
            <a:ext cx="773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latin typeface="Arial"/>
                <a:cs typeface="Arial"/>
              </a:rPr>
              <a:t>Perigos potenciais de substâncias químicas</a:t>
            </a:r>
          </a:p>
        </p:txBody>
      </p:sp>
      <p:sp>
        <p:nvSpPr>
          <p:cNvPr id="13" name="Triângulo 12">
            <a:extLst>
              <a:ext uri="{FF2B5EF4-FFF2-40B4-BE49-F238E27FC236}">
                <a16:creationId xmlns:a16="http://schemas.microsoft.com/office/drawing/2014/main" id="{B2E98FC7-93CD-3341-BF94-136966CAC8D6}"/>
              </a:ext>
            </a:extLst>
          </p:cNvPr>
          <p:cNvSpPr/>
          <p:nvPr/>
        </p:nvSpPr>
        <p:spPr>
          <a:xfrm>
            <a:off x="3167844" y="2383476"/>
            <a:ext cx="2664296" cy="2232248"/>
          </a:xfrm>
          <a:prstGeom prst="triangl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DBE9296-C770-F84F-B459-AC8777E57712}"/>
              </a:ext>
            </a:extLst>
          </p:cNvPr>
          <p:cNvSpPr txBox="1"/>
          <p:nvPr/>
        </p:nvSpPr>
        <p:spPr>
          <a:xfrm>
            <a:off x="2744222" y="4504370"/>
            <a:ext cx="1125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err="1">
                <a:solidFill>
                  <a:schemeClr val="accent1"/>
                </a:solidFill>
                <a:cs typeface="Times New Roman" pitchFamily="18" charset="0"/>
              </a:rPr>
              <a:t>S</a:t>
            </a:r>
            <a:r>
              <a:rPr lang="pt-PT" sz="2400" dirty="0" err="1">
                <a:solidFill>
                  <a:schemeClr val="accent1"/>
                </a:solidFill>
                <a:cs typeface="Times New Roman" pitchFamily="18" charset="0"/>
              </a:rPr>
              <a:t>afety</a:t>
            </a:r>
            <a:endParaRPr lang="pt-PT" sz="24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6F7038-9B55-9A42-ABAF-2A5CAC13E874}"/>
              </a:ext>
            </a:extLst>
          </p:cNvPr>
          <p:cNvSpPr txBox="1"/>
          <p:nvPr/>
        </p:nvSpPr>
        <p:spPr>
          <a:xfrm>
            <a:off x="4283968" y="1757237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200" b="1" dirty="0" err="1">
                <a:solidFill>
                  <a:schemeClr val="accent2"/>
                </a:solidFill>
                <a:cs typeface="Times New Roman" pitchFamily="18" charset="0"/>
              </a:rPr>
              <a:t>H</a:t>
            </a:r>
            <a:r>
              <a:rPr lang="pt-PT" sz="2400" dirty="0" err="1">
                <a:solidFill>
                  <a:schemeClr val="accent2"/>
                </a:solidFill>
                <a:cs typeface="Times New Roman" pitchFamily="18" charset="0"/>
              </a:rPr>
              <a:t>uman</a:t>
            </a:r>
            <a:r>
              <a:rPr lang="pt-PT" sz="24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pt-PT" sz="3200" b="1" dirty="0" err="1">
                <a:solidFill>
                  <a:schemeClr val="accent2"/>
                </a:solidFill>
                <a:cs typeface="Times New Roman" pitchFamily="18" charset="0"/>
              </a:rPr>
              <a:t>H</a:t>
            </a:r>
            <a:r>
              <a:rPr lang="pt-PT" sz="2400" dirty="0" err="1">
                <a:solidFill>
                  <a:schemeClr val="accent2"/>
                </a:solidFill>
                <a:cs typeface="Times New Roman" pitchFamily="18" charset="0"/>
              </a:rPr>
              <a:t>ealth</a:t>
            </a:r>
            <a:endParaRPr lang="pt-PT" sz="24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3FDBA6-A8DB-764C-A701-3F5EAA8C964B}"/>
              </a:ext>
            </a:extLst>
          </p:cNvPr>
          <p:cNvSpPr txBox="1"/>
          <p:nvPr/>
        </p:nvSpPr>
        <p:spPr>
          <a:xfrm>
            <a:off x="5832140" y="4499001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3200" b="1" dirty="0" err="1">
                <a:solidFill>
                  <a:schemeClr val="accent3"/>
                </a:solidFill>
                <a:cs typeface="Times New Roman" pitchFamily="18" charset="0"/>
              </a:rPr>
              <a:t>E</a:t>
            </a:r>
            <a:r>
              <a:rPr lang="pt-PT" sz="2400" dirty="0" err="1">
                <a:solidFill>
                  <a:schemeClr val="accent3"/>
                </a:solidFill>
                <a:cs typeface="Times New Roman" pitchFamily="18" charset="0"/>
              </a:rPr>
              <a:t>nvironment</a:t>
            </a:r>
            <a:endParaRPr lang="pt-PT" sz="2400" dirty="0">
              <a:solidFill>
                <a:schemeClr val="accent3"/>
              </a:solidFill>
              <a:cs typeface="Times New Roman" pitchFamily="18" charset="0"/>
            </a:endParaRPr>
          </a:p>
        </p:txBody>
      </p:sp>
      <p:sp>
        <p:nvSpPr>
          <p:cNvPr id="18" name="Balão com Linha 1 17">
            <a:extLst>
              <a:ext uri="{FF2B5EF4-FFF2-40B4-BE49-F238E27FC236}">
                <a16:creationId xmlns:a16="http://schemas.microsoft.com/office/drawing/2014/main" id="{356015AD-6EBC-424D-A844-6578945CF372}"/>
              </a:ext>
            </a:extLst>
          </p:cNvPr>
          <p:cNvSpPr/>
          <p:nvPr/>
        </p:nvSpPr>
        <p:spPr>
          <a:xfrm>
            <a:off x="414047" y="5097123"/>
            <a:ext cx="2575526" cy="1370933"/>
          </a:xfrm>
          <a:prstGeom prst="borderCallout1">
            <a:avLst>
              <a:gd name="adj1" fmla="val -474"/>
              <a:gd name="adj2" fmla="val 52361"/>
              <a:gd name="adj3" fmla="val -21111"/>
              <a:gd name="adj4" fmla="val 9103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30EE222-1E6E-CF4A-B462-C00231998767}"/>
              </a:ext>
            </a:extLst>
          </p:cNvPr>
          <p:cNvSpPr txBox="1"/>
          <p:nvPr/>
        </p:nvSpPr>
        <p:spPr>
          <a:xfrm>
            <a:off x="628934" y="5136258"/>
            <a:ext cx="2018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FÍSICOS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lvl="0" algn="ctr"/>
            <a:r>
              <a:rPr lang="pt-PT" sz="3200" b="1" dirty="0">
                <a:solidFill>
                  <a:srgbClr val="4F81BD"/>
                </a:solidFill>
                <a:cs typeface="Times New Roman" pitchFamily="18" charset="0"/>
              </a:rPr>
              <a:t>H 2 _ _</a:t>
            </a:r>
          </a:p>
        </p:txBody>
      </p:sp>
      <p:sp>
        <p:nvSpPr>
          <p:cNvPr id="20" name="Balão com Linha 1 19">
            <a:extLst>
              <a:ext uri="{FF2B5EF4-FFF2-40B4-BE49-F238E27FC236}">
                <a16:creationId xmlns:a16="http://schemas.microsoft.com/office/drawing/2014/main" id="{7E2EB27D-B962-1A4E-B272-E7FA00C47B23}"/>
              </a:ext>
            </a:extLst>
          </p:cNvPr>
          <p:cNvSpPr/>
          <p:nvPr/>
        </p:nvSpPr>
        <p:spPr>
          <a:xfrm flipH="1" flipV="1">
            <a:off x="5976156" y="2735040"/>
            <a:ext cx="3049234" cy="1370933"/>
          </a:xfrm>
          <a:prstGeom prst="borderCallout1">
            <a:avLst>
              <a:gd name="adj1" fmla="val -474"/>
              <a:gd name="adj2" fmla="val 48879"/>
              <a:gd name="adj3" fmla="val -34450"/>
              <a:gd name="adj4" fmla="val 961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7FE0AEE-DA83-D240-819A-D225CA6E449C}"/>
              </a:ext>
            </a:extLst>
          </p:cNvPr>
          <p:cNvSpPr txBox="1"/>
          <p:nvPr/>
        </p:nvSpPr>
        <p:spPr>
          <a:xfrm>
            <a:off x="5976446" y="2786730"/>
            <a:ext cx="30486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para o AMBIENTE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lvl="0" algn="ctr"/>
            <a:r>
              <a:rPr lang="pt-PT" sz="3200" b="1" dirty="0">
                <a:solidFill>
                  <a:srgbClr val="9BBB59">
                    <a:lumMod val="75000"/>
                  </a:srgbClr>
                </a:solidFill>
                <a:cs typeface="Times New Roman" pitchFamily="18" charset="0"/>
              </a:rPr>
              <a:t>H 4 _ _</a:t>
            </a:r>
          </a:p>
        </p:txBody>
      </p:sp>
      <p:sp>
        <p:nvSpPr>
          <p:cNvPr id="22" name="Balão com Linha 1 21">
            <a:extLst>
              <a:ext uri="{FF2B5EF4-FFF2-40B4-BE49-F238E27FC236}">
                <a16:creationId xmlns:a16="http://schemas.microsoft.com/office/drawing/2014/main" id="{B78F1A73-708B-E442-9B64-426C5F352D16}"/>
              </a:ext>
            </a:extLst>
          </p:cNvPr>
          <p:cNvSpPr/>
          <p:nvPr/>
        </p:nvSpPr>
        <p:spPr>
          <a:xfrm flipH="1">
            <a:off x="416705" y="1497714"/>
            <a:ext cx="3049234" cy="1370933"/>
          </a:xfrm>
          <a:prstGeom prst="borderCallout1">
            <a:avLst>
              <a:gd name="adj1" fmla="val 50980"/>
              <a:gd name="adj2" fmla="val -387"/>
              <a:gd name="adj3" fmla="val 41777"/>
              <a:gd name="adj4" fmla="val -2555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EE5F7D9-D478-BC4C-8419-159B911ABD7D}"/>
              </a:ext>
            </a:extLst>
          </p:cNvPr>
          <p:cNvSpPr txBox="1"/>
          <p:nvPr/>
        </p:nvSpPr>
        <p:spPr>
          <a:xfrm>
            <a:off x="617883" y="1549404"/>
            <a:ext cx="264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>
                <a:cs typeface="Times New Roman" pitchFamily="18" charset="0"/>
              </a:rPr>
              <a:t>Perigos para a SAÚDE</a:t>
            </a:r>
          </a:p>
          <a:p>
            <a:pPr algn="ctr"/>
            <a:endParaRPr lang="pt-PT" sz="1000" dirty="0">
              <a:cs typeface="Times New Roman" pitchFamily="18" charset="0"/>
            </a:endParaRPr>
          </a:p>
          <a:p>
            <a:pPr lvl="0" algn="ctr"/>
            <a:r>
              <a:rPr lang="pt-PT" sz="3200" b="1" dirty="0">
                <a:solidFill>
                  <a:srgbClr val="C0504D"/>
                </a:solidFill>
                <a:cs typeface="Times New Roman" pitchFamily="18" charset="0"/>
              </a:rPr>
              <a:t>H 3 _ _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155E555-5C76-A948-A3AB-23C80217D0BB}"/>
              </a:ext>
            </a:extLst>
          </p:cNvPr>
          <p:cNvSpPr txBox="1"/>
          <p:nvPr/>
        </p:nvSpPr>
        <p:spPr>
          <a:xfrm>
            <a:off x="3861824" y="3391575"/>
            <a:ext cx="1313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cs typeface="Times New Roman" pitchFamily="18" charset="0"/>
              </a:rPr>
              <a:t>Perigos</a:t>
            </a:r>
          </a:p>
          <a:p>
            <a:pPr algn="ctr"/>
            <a:r>
              <a:rPr lang="pt-PT" sz="2400" b="1" dirty="0">
                <a:cs typeface="Times New Roman" pitchFamily="18" charset="0"/>
              </a:rPr>
              <a:t>SHE</a:t>
            </a:r>
          </a:p>
        </p:txBody>
      </p:sp>
    </p:spTree>
    <p:extLst>
      <p:ext uri="{BB962C8B-B14F-4D97-AF65-F5344CB8AC3E}">
        <p14:creationId xmlns:p14="http://schemas.microsoft.com/office/powerpoint/2010/main" val="6909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526272-6E9B-D746-9CA1-EF11928D9A4D}"/>
              </a:ext>
            </a:extLst>
          </p:cNvPr>
          <p:cNvSpPr txBox="1"/>
          <p:nvPr/>
        </p:nvSpPr>
        <p:spPr>
          <a:xfrm>
            <a:off x="35496" y="1494534"/>
            <a:ext cx="92890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>
                <a:cs typeface="Times New Roman" pitchFamily="18" charset="0"/>
              </a:rPr>
              <a:t>► </a:t>
            </a:r>
            <a:r>
              <a:rPr lang="pt-PT" sz="2000" dirty="0">
                <a:cs typeface="Times New Roman" pitchFamily="18" charset="0"/>
              </a:rPr>
              <a:t>ferramenta </a:t>
            </a:r>
            <a:r>
              <a:rPr lang="pt-PT" sz="2000" dirty="0">
                <a:solidFill>
                  <a:srgbClr val="314CD4"/>
                </a:solidFill>
                <a:cs typeface="Times New Roman" pitchFamily="18" charset="0"/>
              </a:rPr>
              <a:t>gráfica</a:t>
            </a:r>
            <a:r>
              <a:rPr lang="pt-PT" sz="2000" dirty="0">
                <a:cs typeface="Times New Roman" pitchFamily="18" charset="0"/>
              </a:rPr>
              <a:t> que sumaria os perigos SHE</a:t>
            </a:r>
          </a:p>
          <a:p>
            <a:pPr lvl="1">
              <a:lnSpc>
                <a:spcPct val="150000"/>
              </a:lnSpc>
            </a:pPr>
            <a:r>
              <a:rPr lang="pt-PT" dirty="0">
                <a:cs typeface="Times New Roman" pitchFamily="18" charset="0"/>
              </a:rPr>
              <a:t>1) de </a:t>
            </a:r>
            <a:r>
              <a:rPr lang="pt-PT" b="1" dirty="0">
                <a:cs typeface="Times New Roman" pitchFamily="18" charset="0"/>
              </a:rPr>
              <a:t>substâncias químicas </a:t>
            </a:r>
            <a:r>
              <a:rPr lang="pt-PT" dirty="0">
                <a:cs typeface="Times New Roman" pitchFamily="18" charset="0"/>
              </a:rPr>
              <a:t>isoladas </a:t>
            </a:r>
          </a:p>
          <a:p>
            <a:pPr lvl="1">
              <a:lnSpc>
                <a:spcPct val="150000"/>
              </a:lnSpc>
            </a:pPr>
            <a:r>
              <a:rPr lang="pt-PT" dirty="0">
                <a:cs typeface="Times New Roman" pitchFamily="18" charset="0"/>
              </a:rPr>
              <a:t>2) ou de </a:t>
            </a:r>
            <a:r>
              <a:rPr lang="pt-PT" b="1" dirty="0">
                <a:cs typeface="Times New Roman" pitchFamily="18" charset="0"/>
              </a:rPr>
              <a:t>conjuntos de substâncias </a:t>
            </a:r>
            <a:r>
              <a:rPr lang="pt-PT" dirty="0">
                <a:cs typeface="Times New Roman" pitchFamily="18" charset="0"/>
              </a:rPr>
              <a:t>usadas numa </a:t>
            </a:r>
            <a:r>
              <a:rPr lang="pt-PT" b="1" dirty="0">
                <a:cs typeface="Times New Roman" pitchFamily="18" charset="0"/>
              </a:rPr>
              <a:t>atividade laboratorial</a:t>
            </a:r>
          </a:p>
          <a:p>
            <a:pPr>
              <a:lnSpc>
                <a:spcPct val="150000"/>
              </a:lnSpc>
            </a:pPr>
            <a:endParaRPr lang="pt-PT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PT" sz="2000" b="1" dirty="0">
                <a:cs typeface="Times New Roman" pitchFamily="18" charset="0"/>
              </a:rPr>
              <a:t>► </a:t>
            </a:r>
            <a:r>
              <a:rPr lang="pt-PT" sz="2000" dirty="0">
                <a:cs typeface="Times New Roman" pitchFamily="18" charset="0"/>
              </a:rPr>
              <a:t>apresenta </a:t>
            </a:r>
            <a:r>
              <a:rPr lang="pt-PT" sz="2000" b="1" dirty="0"/>
              <a:t>ideia global sobre a perigosidade</a:t>
            </a:r>
            <a:endParaRPr lang="pt-PT" sz="2000" dirty="0"/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advertências de perigo,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perigos máximos para cada tipo de perigo (S, H e E),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dirty="0"/>
              <a:t>advertências que apresentam perigo elevado.</a:t>
            </a:r>
            <a:endParaRPr lang="pt-PT" sz="2000" b="1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endParaRPr lang="pt-PT" sz="2000" dirty="0"/>
          </a:p>
          <a:p>
            <a:r>
              <a:rPr lang="pt-PT" sz="2000" b="1" dirty="0">
                <a:cs typeface="Times New Roman" pitchFamily="18" charset="0"/>
              </a:rPr>
              <a:t>► construção simples </a:t>
            </a:r>
            <a:r>
              <a:rPr lang="pt-PT" sz="2000" dirty="0">
                <a:cs typeface="Times New Roman" pitchFamily="18" charset="0"/>
              </a:rPr>
              <a:t>⟶ fácil utilização por estudantes do ensino secundário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41272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77">
            <a:extLst>
              <a:ext uri="{FF2B5EF4-FFF2-40B4-BE49-F238E27FC236}">
                <a16:creationId xmlns:a16="http://schemas.microsoft.com/office/drawing/2014/main" id="{F186675B-ADBB-E045-839C-9A297E6ECA37}"/>
              </a:ext>
            </a:extLst>
          </p:cNvPr>
          <p:cNvSpPr/>
          <p:nvPr/>
        </p:nvSpPr>
        <p:spPr>
          <a:xfrm>
            <a:off x="0" y="1192824"/>
            <a:ext cx="773761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612B80A9-77BD-3A4C-BB4A-39AC70FDC7A2}"/>
              </a:ext>
            </a:extLst>
          </p:cNvPr>
          <p:cNvSpPr/>
          <p:nvPr/>
        </p:nvSpPr>
        <p:spPr>
          <a:xfrm>
            <a:off x="767422" y="1192824"/>
            <a:ext cx="8376578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A Ferramenta SHE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C99E04A-A9A4-B442-9636-925C409FCA71}"/>
              </a:ext>
            </a:extLst>
          </p:cNvPr>
          <p:cNvSpPr txBox="1"/>
          <p:nvPr/>
        </p:nvSpPr>
        <p:spPr>
          <a:xfrm>
            <a:off x="200027" y="692696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314CD4"/>
                </a:solidFill>
                <a:cs typeface="Times New Roman" pitchFamily="18" charset="0"/>
              </a:rPr>
              <a:t>Construção </a:t>
            </a:r>
            <a:r>
              <a:rPr lang="pt-PT" sz="2400" dirty="0">
                <a:solidFill>
                  <a:srgbClr val="314CD4"/>
                </a:solidFill>
                <a:cs typeface="Times New Roman" pitchFamily="18" charset="0"/>
              </a:rPr>
              <a:t>da Ferramenta SHE</a:t>
            </a:r>
          </a:p>
        </p:txBody>
      </p:sp>
      <p:pic>
        <p:nvPicPr>
          <p:cNvPr id="75" name="Picture 17" descr="msds_metanol_merck_front.tiff">
            <a:extLst>
              <a:ext uri="{FF2B5EF4-FFF2-40B4-BE49-F238E27FC236}">
                <a16:creationId xmlns:a16="http://schemas.microsoft.com/office/drawing/2014/main" id="{5EDA9E2E-8CBA-C341-8C99-E10EE37C0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813635"/>
            <a:ext cx="1589694" cy="2261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Elbow Connector 21">
            <a:extLst>
              <a:ext uri="{FF2B5EF4-FFF2-40B4-BE49-F238E27FC236}">
                <a16:creationId xmlns:a16="http://schemas.microsoft.com/office/drawing/2014/main" id="{52860456-920A-474E-92F9-586ACF65CD06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2309266" y="2267496"/>
            <a:ext cx="3262286" cy="67693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1"/>
            </a:solidFill>
            <a:headEnd type="none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Elbow Connector 21">
            <a:extLst>
              <a:ext uri="{FF2B5EF4-FFF2-40B4-BE49-F238E27FC236}">
                <a16:creationId xmlns:a16="http://schemas.microsoft.com/office/drawing/2014/main" id="{5134F347-DC06-9843-8C53-C2CFE5445F06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2309266" y="2944430"/>
            <a:ext cx="3262286" cy="763807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3"/>
            </a:solidFill>
            <a:headEnd type="none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ABBDF3C3-FAFA-4E44-B978-F163629F1093}"/>
              </a:ext>
            </a:extLst>
          </p:cNvPr>
          <p:cNvSpPr/>
          <p:nvPr/>
        </p:nvSpPr>
        <p:spPr>
          <a:xfrm>
            <a:off x="721569" y="1280769"/>
            <a:ext cx="7678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spcBef>
                <a:spcPct val="0"/>
              </a:spcBef>
            </a:pPr>
            <a:r>
              <a:rPr lang="pt-PT" sz="2000" dirty="0"/>
              <a:t>Consultar as </a:t>
            </a:r>
            <a:r>
              <a:rPr lang="pt-PT" sz="2000" b="1" dirty="0"/>
              <a:t>Fichas de Dados de Segurança (SDS)</a:t>
            </a:r>
          </a:p>
        </p:txBody>
      </p:sp>
      <p:cxnSp>
        <p:nvCxnSpPr>
          <p:cNvPr id="32" name="Elbow Connector 21">
            <a:extLst>
              <a:ext uri="{FF2B5EF4-FFF2-40B4-BE49-F238E27FC236}">
                <a16:creationId xmlns:a16="http://schemas.microsoft.com/office/drawing/2014/main" id="{CDCDE310-FDAC-0944-AED9-17D33D73BCB6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2309266" y="2944429"/>
            <a:ext cx="3262286" cy="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2"/>
            </a:solidFill>
            <a:headEnd type="none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93154DD8-3CAC-1348-B2A7-3E1D57B56B4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2309266" y="2944429"/>
            <a:ext cx="162741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23E73F2-20D8-E640-A6B3-783E4381B07C}"/>
              </a:ext>
            </a:extLst>
          </p:cNvPr>
          <p:cNvSpPr txBox="1"/>
          <p:nvPr/>
        </p:nvSpPr>
        <p:spPr>
          <a:xfrm>
            <a:off x="3936676" y="1936261"/>
            <a:ext cx="87876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accent1"/>
                </a:solidFill>
                <a:cs typeface="Times New Roman" pitchFamily="18" charset="0"/>
              </a:rPr>
              <a:t>Perigos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solidFill>
                  <a:schemeClr val="accent1"/>
                </a:solidFill>
                <a:cs typeface="Times New Roman" pitchFamily="18" charset="0"/>
              </a:rPr>
              <a:t>físicos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37F0CD7-B99C-A947-A8EA-4DE9A47FCBDB}"/>
              </a:ext>
            </a:extLst>
          </p:cNvPr>
          <p:cNvSpPr txBox="1"/>
          <p:nvPr/>
        </p:nvSpPr>
        <p:spPr>
          <a:xfrm>
            <a:off x="3936676" y="2613857"/>
            <a:ext cx="1790875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accent2"/>
                </a:solidFill>
                <a:cs typeface="Times New Roman" pitchFamily="18" charset="0"/>
              </a:rPr>
              <a:t>Perigos para</a:t>
            </a:r>
          </a:p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accent2"/>
                </a:solidFill>
                <a:cs typeface="Times New Roman" pitchFamily="18" charset="0"/>
              </a:rPr>
              <a:t>a</a:t>
            </a:r>
            <a:r>
              <a:rPr lang="pt-PT" sz="1600" b="1" dirty="0">
                <a:solidFill>
                  <a:schemeClr val="accent2"/>
                </a:solidFill>
                <a:cs typeface="Times New Roman" pitchFamily="18" charset="0"/>
              </a:rPr>
              <a:t> saúde humana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DC2449E-391A-1449-92F8-EACC845AE12D}"/>
              </a:ext>
            </a:extLst>
          </p:cNvPr>
          <p:cNvSpPr txBox="1"/>
          <p:nvPr/>
        </p:nvSpPr>
        <p:spPr>
          <a:xfrm>
            <a:off x="3936676" y="3380716"/>
            <a:ext cx="134684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Perigos para</a:t>
            </a:r>
          </a:p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o</a:t>
            </a:r>
            <a:r>
              <a:rPr lang="pt-PT" sz="16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ambiente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94FF27C-8290-7F44-B1EF-9268874C2A54}"/>
              </a:ext>
            </a:extLst>
          </p:cNvPr>
          <p:cNvSpPr txBox="1"/>
          <p:nvPr/>
        </p:nvSpPr>
        <p:spPr>
          <a:xfrm>
            <a:off x="2371482" y="2612908"/>
            <a:ext cx="1471878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pt-PT" sz="1600" b="1" dirty="0">
                <a:cs typeface="Times New Roman" pitchFamily="18" charset="0"/>
              </a:rPr>
              <a:t>Advertências</a:t>
            </a:r>
          </a:p>
          <a:p>
            <a:pPr>
              <a:spcAft>
                <a:spcPts val="400"/>
              </a:spcAft>
            </a:pPr>
            <a:r>
              <a:rPr lang="pt-PT" sz="1600" b="1" dirty="0">
                <a:cs typeface="Times New Roman" pitchFamily="18" charset="0"/>
              </a:rPr>
              <a:t>de perigo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1639F363-FB6A-834C-A7C2-EB7166FD4D5C}"/>
              </a:ext>
            </a:extLst>
          </p:cNvPr>
          <p:cNvSpPr/>
          <p:nvPr/>
        </p:nvSpPr>
        <p:spPr>
          <a:xfrm>
            <a:off x="5739722" y="2033289"/>
            <a:ext cx="3224766" cy="1919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PT" sz="1600" b="1" dirty="0">
                <a:solidFill>
                  <a:schemeClr val="tx1"/>
                </a:solidFill>
              </a:rPr>
              <a:t>Informação dos perigos da substância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38128A2E-6089-E54C-99D3-2FD489AC5E81}"/>
              </a:ext>
            </a:extLst>
          </p:cNvPr>
          <p:cNvSpPr/>
          <p:nvPr/>
        </p:nvSpPr>
        <p:spPr>
          <a:xfrm>
            <a:off x="5816299" y="2708919"/>
            <a:ext cx="3071613" cy="112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PT" sz="1600" b="1" dirty="0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5561B5-1DC1-7144-BEDB-0F346EE8F4F7}"/>
              </a:ext>
            </a:extLst>
          </p:cNvPr>
          <p:cNvSpPr txBox="1"/>
          <p:nvPr/>
        </p:nvSpPr>
        <p:spPr>
          <a:xfrm>
            <a:off x="166307" y="1192824"/>
            <a:ext cx="441146" cy="57600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just"/>
            <a:r>
              <a:rPr lang="pt-PT" sz="3600" b="1" dirty="0">
                <a:cs typeface="Times New Roman" pitchFamily="18" charset="0"/>
              </a:rPr>
              <a:t>1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E83B52F-6D0B-4846-A3C6-522FAA17EAF8}"/>
              </a:ext>
            </a:extLst>
          </p:cNvPr>
          <p:cNvSpPr txBox="1"/>
          <p:nvPr/>
        </p:nvSpPr>
        <p:spPr>
          <a:xfrm>
            <a:off x="5731057" y="2708920"/>
            <a:ext cx="146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cs typeface="Times New Roman" pitchFamily="18" charset="0"/>
              </a:rPr>
              <a:t>Códigos de perigo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H _ _ 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H _ _ 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H _ _ 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...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E1BDFDB9-0CD1-ED47-BEC2-013B3D3C1B80}"/>
              </a:ext>
            </a:extLst>
          </p:cNvPr>
          <p:cNvSpPr txBox="1"/>
          <p:nvPr/>
        </p:nvSpPr>
        <p:spPr>
          <a:xfrm>
            <a:off x="7200292" y="2708920"/>
            <a:ext cx="186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cs typeface="Times New Roman" pitchFamily="18" charset="0"/>
              </a:rPr>
              <a:t>Advertências de perigo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______________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______________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______________</a:t>
            </a:r>
          </a:p>
          <a:p>
            <a:pPr algn="ctr"/>
            <a:r>
              <a:rPr lang="pt-PT" sz="1200" dirty="0">
                <a:cs typeface="Times New Roman" pitchFamily="18" charset="0"/>
              </a:rPr>
              <a:t>...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F9F2CA-ECBB-144A-AEE9-428CB9EBB520}"/>
              </a:ext>
            </a:extLst>
          </p:cNvPr>
          <p:cNvSpPr txBox="1"/>
          <p:nvPr/>
        </p:nvSpPr>
        <p:spPr>
          <a:xfrm>
            <a:off x="607453" y="4185084"/>
            <a:ext cx="787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b="1" dirty="0">
                <a:cs typeface="Times New Roman" pitchFamily="18" charset="0"/>
              </a:rPr>
              <a:t>Obtenção das SDS </a:t>
            </a:r>
            <a:r>
              <a:rPr lang="pt-PT" dirty="0">
                <a:cs typeface="Arial"/>
              </a:rPr>
              <a:t>→ Websites de fornecedores de substâncias químicas</a:t>
            </a:r>
            <a:endParaRPr lang="pt-PT" b="1" dirty="0">
              <a:cs typeface="Times New Roman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8855457-3E3B-844E-B102-3AE3AA65EA13}"/>
              </a:ext>
            </a:extLst>
          </p:cNvPr>
          <p:cNvSpPr txBox="1"/>
          <p:nvPr/>
        </p:nvSpPr>
        <p:spPr>
          <a:xfrm>
            <a:off x="624876" y="6114782"/>
            <a:ext cx="3097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1600" dirty="0" err="1">
                <a:solidFill>
                  <a:srgbClr val="0165AB"/>
                </a:solidFill>
                <a:cs typeface="Times New Roman" pitchFamily="18" charset="0"/>
              </a:rPr>
              <a:t>http</a:t>
            </a:r>
            <a:r>
              <a:rPr lang="pt-PT" sz="1600" dirty="0">
                <a:solidFill>
                  <a:srgbClr val="0165AB"/>
                </a:solidFill>
                <a:cs typeface="Times New Roman" pitchFamily="18" charset="0"/>
              </a:rPr>
              <a:t>://</a:t>
            </a:r>
            <a:r>
              <a:rPr lang="pt-PT" sz="1600" dirty="0" err="1">
                <a:solidFill>
                  <a:srgbClr val="0165AB"/>
                </a:solidFill>
                <a:cs typeface="Times New Roman" pitchFamily="18" charset="0"/>
              </a:rPr>
              <a:t>www.</a:t>
            </a:r>
            <a:r>
              <a:rPr lang="pt-PT" sz="1600" b="1" dirty="0" err="1">
                <a:solidFill>
                  <a:srgbClr val="0165AB"/>
                </a:solidFill>
                <a:cs typeface="Times New Roman" pitchFamily="18" charset="0"/>
              </a:rPr>
              <a:t>merckmillipore</a:t>
            </a:r>
            <a:r>
              <a:rPr lang="pt-PT" sz="1600" dirty="0" err="1">
                <a:solidFill>
                  <a:srgbClr val="0165AB"/>
                </a:solidFill>
                <a:cs typeface="Times New Roman" pitchFamily="18" charset="0"/>
              </a:rPr>
              <a:t>.com</a:t>
            </a:r>
            <a:endParaRPr lang="pt-PT" sz="1600" dirty="0">
              <a:solidFill>
                <a:srgbClr val="0165AB"/>
              </a:solidFill>
              <a:cs typeface="Times New Roman" pitchFamily="18" charset="0"/>
            </a:endParaRPr>
          </a:p>
        </p:txBody>
      </p:sp>
      <p:pic>
        <p:nvPicPr>
          <p:cNvPr id="7" name="Imagem 6">
            <a:hlinkClick r:id="rId3"/>
            <a:extLst>
              <a:ext uri="{FF2B5EF4-FFF2-40B4-BE49-F238E27FC236}">
                <a16:creationId xmlns:a16="http://schemas.microsoft.com/office/drawing/2014/main" id="{B53D2EA3-312E-614F-9F1E-3953E717F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02" y="4991609"/>
            <a:ext cx="1818745" cy="1022671"/>
          </a:xfrm>
          <a:prstGeom prst="rect">
            <a:avLst/>
          </a:prstGeom>
        </p:spPr>
      </p:pic>
      <p:pic>
        <p:nvPicPr>
          <p:cNvPr id="8" name="Imagem 7">
            <a:hlinkClick r:id="rId5"/>
            <a:extLst>
              <a:ext uri="{FF2B5EF4-FFF2-40B4-BE49-F238E27FC236}">
                <a16:creationId xmlns:a16="http://schemas.microsoft.com/office/drawing/2014/main" id="{8762D739-0259-8643-BE95-5F2310016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915" y="4934150"/>
            <a:ext cx="3357561" cy="111545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4694C1A7-69DB-7640-9D51-86DC0A2BA5BD}"/>
              </a:ext>
            </a:extLst>
          </p:cNvPr>
          <p:cNvSpPr txBox="1"/>
          <p:nvPr/>
        </p:nvSpPr>
        <p:spPr>
          <a:xfrm>
            <a:off x="5270881" y="6114782"/>
            <a:ext cx="290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1600" dirty="0" err="1">
                <a:solidFill>
                  <a:srgbClr val="EC1D25"/>
                </a:solidFill>
                <a:cs typeface="Times New Roman" pitchFamily="18" charset="0"/>
              </a:rPr>
              <a:t>http</a:t>
            </a:r>
            <a:r>
              <a:rPr lang="pt-PT" sz="1600" dirty="0">
                <a:solidFill>
                  <a:srgbClr val="EC1D25"/>
                </a:solidFill>
                <a:cs typeface="Times New Roman" pitchFamily="18" charset="0"/>
              </a:rPr>
              <a:t>://</a:t>
            </a:r>
            <a:r>
              <a:rPr lang="pt-PT" sz="1600" dirty="0" err="1">
                <a:solidFill>
                  <a:srgbClr val="EC1D25"/>
                </a:solidFill>
                <a:cs typeface="Times New Roman" pitchFamily="18" charset="0"/>
              </a:rPr>
              <a:t>www.</a:t>
            </a:r>
            <a:r>
              <a:rPr lang="pt-PT" sz="1600" b="1" dirty="0" err="1">
                <a:solidFill>
                  <a:srgbClr val="EC1D25"/>
                </a:solidFill>
                <a:cs typeface="Times New Roman" pitchFamily="18" charset="0"/>
              </a:rPr>
              <a:t>sigmaaldrich</a:t>
            </a:r>
            <a:r>
              <a:rPr lang="pt-PT" sz="1600" dirty="0" err="1">
                <a:solidFill>
                  <a:srgbClr val="EC1D25"/>
                </a:solidFill>
                <a:cs typeface="Times New Roman" pitchFamily="18" charset="0"/>
              </a:rPr>
              <a:t>.com</a:t>
            </a:r>
            <a:endParaRPr lang="pt-PT" sz="1600" dirty="0">
              <a:solidFill>
                <a:srgbClr val="EC1D25"/>
              </a:solidFill>
              <a:cs typeface="Times New Roman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8281CA-E931-8E4E-BB31-3A9DF2E91951}"/>
              </a:ext>
            </a:extLst>
          </p:cNvPr>
          <p:cNvSpPr txBox="1"/>
          <p:nvPr/>
        </p:nvSpPr>
        <p:spPr>
          <a:xfrm>
            <a:off x="637038" y="4490387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PT" sz="1600" dirty="0">
                <a:cs typeface="Times New Roman" pitchFamily="18" charset="0"/>
              </a:rPr>
              <a:t>Exemplos:</a:t>
            </a:r>
          </a:p>
        </p:txBody>
      </p:sp>
    </p:spTree>
    <p:extLst>
      <p:ext uri="{BB962C8B-B14F-4D97-AF65-F5344CB8AC3E}">
        <p14:creationId xmlns:p14="http://schemas.microsoft.com/office/powerpoint/2010/main" val="9237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44" grpId="0" animBg="1"/>
      <p:bldP spid="23" grpId="0"/>
      <p:bldP spid="33" grpId="1"/>
      <p:bldP spid="47" grpId="0"/>
      <p:bldP spid="48" grpId="0"/>
      <p:bldP spid="56" grpId="0"/>
      <p:bldP spid="42" grpId="0" animBg="1"/>
      <p:bldP spid="77" grpId="0" animBg="1"/>
      <p:bldP spid="24" grpId="0"/>
      <p:bldP spid="46" grpId="0"/>
      <p:bldP spid="76" grpId="0"/>
      <p:bldP spid="2" grpId="0"/>
      <p:bldP spid="5" grpId="0"/>
      <p:bldP spid="27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just">
          <a:defRPr sz="1600" dirty="0" smtClean="0"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17410</TotalTime>
  <Words>1176</Words>
  <Application>Microsoft Macintosh PowerPoint</Application>
  <PresentationFormat>Apresentação no Ecrã (4:3)</PresentationFormat>
  <Paragraphs>265</Paragraphs>
  <Slides>24</Slides>
  <Notes>9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9" baseType="lpstr">
      <vt:lpstr>Arial</vt:lpstr>
      <vt:lpstr>Cambria Math</vt:lpstr>
      <vt:lpstr>Courier New</vt:lpstr>
      <vt:lpstr>Times New Roman</vt:lpstr>
      <vt:lpstr>Tema do Office</vt:lpstr>
      <vt:lpstr>Apresentação do PowerPoint</vt:lpstr>
      <vt:lpstr>CONTEÚDOS</vt:lpstr>
      <vt:lpstr>1. INTRODUÇÃO</vt:lpstr>
      <vt:lpstr>1. INTRODUÇÃO</vt:lpstr>
      <vt:lpstr>1. INTRODUÇÃO</vt:lpstr>
      <vt:lpstr>1. INTRODUÇÃO</vt:lpstr>
      <vt:lpstr>1. INTRODUÇÃO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2. A Ferramenta SHE</vt:lpstr>
      <vt:lpstr>3. PROGRAMA DE TRABALHOS para o workshop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SHE</dc:title>
  <dc:subject/>
  <dc:creator>José Ricardo Pinto</dc:creator>
  <cp:keywords/>
  <dc:description/>
  <cp:lastModifiedBy>José Ricardo Pinto</cp:lastModifiedBy>
  <cp:revision>1174</cp:revision>
  <dcterms:created xsi:type="dcterms:W3CDTF">2010-12-01T12:32:33Z</dcterms:created>
  <dcterms:modified xsi:type="dcterms:W3CDTF">2019-06-19T19:10:21Z</dcterms:modified>
  <cp:category/>
</cp:coreProperties>
</file>