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5" r:id="rId9"/>
    <p:sldId id="263" r:id="rId10"/>
    <p:sldId id="264" r:id="rId11"/>
    <p:sldId id="268" r:id="rId12"/>
    <p:sldId id="269" r:id="rId13"/>
    <p:sldId id="266" r:id="rId14"/>
    <p:sldId id="270" r:id="rId15"/>
    <p:sldId id="271" r:id="rId16"/>
  </p:sldIdLst>
  <p:sldSz cx="9144000" cy="6858000" type="screen4x3"/>
  <p:notesSz cx="6881813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D097DF34-5305-4180-9C21-D6F8892D5D13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D4B7F27B-99DB-4371-9626-55762C006B9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3B93960-EF52-4FB9-B9C5-CB2DAD12BA30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C0EE2BE0-6B9B-47E7-9855-BF1B9C1517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E2BE0-6B9B-47E7-9855-BF1B9C15179A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C4F40E-B08E-48F4-9131-B852C3FFFF8B}" type="datetimeFigureOut">
              <a:rPr lang="pt-PT" smtClean="0"/>
              <a:pPr/>
              <a:t>14-05-2009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C688C5-9503-4011-BBC7-A9BC588078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4" Type="http://schemas.openxmlformats.org/officeDocument/2006/relationships/hyperlink" Target="states-of-matter.ja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928662" y="500042"/>
            <a:ext cx="7772400" cy="9699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 que são moléculas?</a:t>
            </a:r>
            <a:endParaRPr kumimoji="0" lang="pt-PT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8" descr="fluoxet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3962400" cy="3000396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85984" y="5000636"/>
            <a:ext cx="5329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400" b="1" dirty="0">
                <a:solidFill>
                  <a:srgbClr val="002060"/>
                </a:solidFill>
                <a:latin typeface="Comic Sans MS" pitchFamily="66" charset="0"/>
              </a:rPr>
              <a:t>Associação de átomos </a:t>
            </a:r>
          </a:p>
          <a:p>
            <a:pPr algn="ctr">
              <a:spcBef>
                <a:spcPct val="50000"/>
              </a:spcBef>
            </a:pPr>
            <a:r>
              <a:rPr lang="pt-PT" sz="2400" b="1" dirty="0">
                <a:solidFill>
                  <a:srgbClr val="002060"/>
                </a:solidFill>
                <a:latin typeface="Comic Sans MS" pitchFamily="66" charset="0"/>
              </a:rPr>
              <a:t>ligados quimicamente entre si.</a:t>
            </a:r>
            <a:endParaRPr lang="en-GB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7950" y="476250"/>
            <a:ext cx="4673600" cy="2736850"/>
            <a:chOff x="68" y="300"/>
            <a:chExt cx="2944" cy="1724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68" y="1072"/>
              <a:ext cx="726" cy="36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37" y="1098"/>
              <a:ext cx="557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000" b="1" dirty="0">
                  <a:solidFill>
                    <a:schemeClr val="bg2"/>
                  </a:solidFill>
                  <a:latin typeface="Arial" charset="0"/>
                </a:rPr>
                <a:t>AX</a:t>
              </a:r>
              <a:r>
                <a:rPr lang="pt-PT" sz="2000" b="1" baseline="-25000" dirty="0">
                  <a:solidFill>
                    <a:schemeClr val="bg2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930" y="300"/>
              <a:ext cx="1996" cy="454"/>
              <a:chOff x="1020" y="1797"/>
              <a:chExt cx="1996" cy="454"/>
            </a:xfrm>
          </p:grpSpPr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1021" y="1797"/>
                <a:ext cx="1995" cy="454"/>
              </a:xfrm>
              <a:prstGeom prst="rightArrowCallout">
                <a:avLst>
                  <a:gd name="adj1" fmla="val 25000"/>
                  <a:gd name="adj2" fmla="val 25000"/>
                  <a:gd name="adj3" fmla="val 73238"/>
                  <a:gd name="adj4" fmla="val 66667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1020" y="1797"/>
                <a:ext cx="1315" cy="442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sz="2000" b="1" dirty="0">
                    <a:solidFill>
                      <a:schemeClr val="bg2"/>
                    </a:solidFill>
                    <a:latin typeface="Arial" charset="0"/>
                  </a:rPr>
                  <a:t>Geometria </a:t>
                </a:r>
              </a:p>
              <a:p>
                <a:pPr algn="ctr"/>
                <a:r>
                  <a:rPr lang="pt-PT" sz="2000" b="1" dirty="0">
                    <a:solidFill>
                      <a:schemeClr val="bg2"/>
                    </a:solidFill>
                    <a:latin typeface="Arial" charset="0"/>
                  </a:rPr>
                  <a:t>triangular plana</a:t>
                </a: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885" y="1570"/>
              <a:ext cx="2127" cy="454"/>
              <a:chOff x="975" y="3158"/>
              <a:chExt cx="2127" cy="454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2082" cy="454"/>
              </a:xfrm>
              <a:prstGeom prst="rightArrowCallout">
                <a:avLst>
                  <a:gd name="adj1" fmla="val 25000"/>
                  <a:gd name="adj2" fmla="val 25000"/>
                  <a:gd name="adj3" fmla="val 76432"/>
                  <a:gd name="adj4" fmla="val 66667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975" y="3158"/>
                <a:ext cx="1465" cy="442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sz="2000" b="1" dirty="0">
                    <a:solidFill>
                      <a:schemeClr val="bg2"/>
                    </a:solidFill>
                    <a:latin typeface="Arial" charset="0"/>
                  </a:rPr>
                  <a:t>Geometria</a:t>
                </a:r>
              </a:p>
              <a:p>
                <a:pPr algn="ctr"/>
                <a:r>
                  <a:rPr lang="pt-PT" sz="2000" b="1" dirty="0">
                    <a:solidFill>
                      <a:schemeClr val="bg2"/>
                    </a:solidFill>
                    <a:latin typeface="Arial" charset="0"/>
                  </a:rPr>
                  <a:t>Piramidal trigonal</a:t>
                </a:r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477" y="527"/>
              <a:ext cx="499" cy="59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522" y="1389"/>
              <a:ext cx="454" cy="40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4357688" y="404813"/>
            <a:ext cx="4391025" cy="1728787"/>
            <a:chOff x="2745" y="255"/>
            <a:chExt cx="2766" cy="1089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108" y="255"/>
              <a:ext cx="1950" cy="47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PT" sz="2000" b="1" dirty="0">
                  <a:latin typeface="Arial" charset="0"/>
                </a:rPr>
                <a:t>Átomo central não tem electrões não ligantes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5194" y="482"/>
              <a:ext cx="317" cy="862"/>
            </a:xfrm>
            <a:prstGeom prst="curvedLeftArrow">
              <a:avLst>
                <a:gd name="adj1" fmla="val 22711"/>
                <a:gd name="adj2" fmla="val 119244"/>
                <a:gd name="adj3" fmla="val 33440"/>
              </a:avLst>
            </a:prstGeom>
            <a:solidFill>
              <a:srgbClr val="CCEC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745" y="935"/>
              <a:ext cx="2404" cy="409"/>
              <a:chOff x="2835" y="2341"/>
              <a:chExt cx="2404" cy="409"/>
            </a:xfrm>
          </p:grpSpPr>
          <p:sp>
            <p:nvSpPr>
              <p:cNvPr id="18" name="Text Box 16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432"/>
                <a:ext cx="2313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000" b="1" dirty="0">
                    <a:solidFill>
                      <a:srgbClr val="002060"/>
                    </a:solidFill>
                    <a:latin typeface="Arial" charset="0"/>
                  </a:rPr>
                  <a:t>BF</a:t>
                </a:r>
                <a:r>
                  <a:rPr lang="pt-PT" sz="2000" b="1" baseline="-25000" dirty="0">
                    <a:solidFill>
                      <a:srgbClr val="002060"/>
                    </a:solidFill>
                    <a:latin typeface="Arial" charset="0"/>
                  </a:rPr>
                  <a:t>3  </a:t>
                </a:r>
                <a:r>
                  <a:rPr lang="pt-PT" sz="2000" b="1" dirty="0">
                    <a:solidFill>
                      <a:srgbClr val="002060"/>
                    </a:solidFill>
                    <a:latin typeface="Arial" charset="0"/>
                  </a:rPr>
                  <a:t>ângulo de ligação ≈120º</a:t>
                </a: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2835" y="2341"/>
                <a:ext cx="2404" cy="409"/>
              </a:xfrm>
              <a:prstGeom prst="ellips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</p:grpSp>
      </p:grp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3781425" y="2454275"/>
            <a:ext cx="4967288" cy="1839913"/>
            <a:chOff x="2382" y="1546"/>
            <a:chExt cx="3129" cy="1159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108" y="1546"/>
              <a:ext cx="1950" cy="4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PT" sz="2000" b="1" dirty="0">
                  <a:latin typeface="Arial" charset="0"/>
                </a:rPr>
                <a:t>Átomo central tem electrões não ligantes</a:t>
              </a: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5194" y="1843"/>
              <a:ext cx="317" cy="862"/>
            </a:xfrm>
            <a:prstGeom prst="curvedLeftArrow">
              <a:avLst>
                <a:gd name="adj1" fmla="val 22711"/>
                <a:gd name="adj2" fmla="val 119244"/>
                <a:gd name="adj3" fmla="val 33440"/>
              </a:avLst>
            </a:prstGeom>
            <a:solidFill>
              <a:srgbClr val="CCEC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563" y="2409"/>
              <a:ext cx="2540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NH</a:t>
              </a:r>
              <a:r>
                <a:rPr lang="pt-PT" sz="2000" b="1" baseline="-25000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pt-PT" sz="2000" b="1" baseline="-25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ângulo de ligação </a:t>
              </a:r>
              <a:r>
                <a:rPr lang="pt-PT" b="1" dirty="0">
                  <a:solidFill>
                    <a:srgbClr val="002060"/>
                  </a:solidFill>
                  <a:latin typeface="Arial" charset="0"/>
                </a:rPr>
                <a:t>≈ 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106,5º</a:t>
              </a: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2382" y="2342"/>
              <a:ext cx="2767" cy="362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250825" y="4445000"/>
            <a:ext cx="8569325" cy="2008188"/>
            <a:chOff x="158" y="2800"/>
            <a:chExt cx="5398" cy="1265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793" y="2800"/>
              <a:ext cx="545" cy="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334" y="2800"/>
              <a:ext cx="545" cy="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158" y="3067"/>
              <a:ext cx="726" cy="318"/>
              <a:chOff x="385" y="1207"/>
              <a:chExt cx="590" cy="318"/>
            </a:xfrm>
          </p:grpSpPr>
          <p:sp>
            <p:nvSpPr>
              <p:cNvPr id="38" name="Oval 25"/>
              <p:cNvSpPr>
                <a:spLocks noChangeArrowheads="1"/>
              </p:cNvSpPr>
              <p:nvPr/>
            </p:nvSpPr>
            <p:spPr bwMode="auto">
              <a:xfrm>
                <a:off x="385" y="1207"/>
                <a:ext cx="590" cy="318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522" y="1230"/>
                <a:ext cx="453" cy="2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000" b="1">
                    <a:solidFill>
                      <a:schemeClr val="bg2"/>
                    </a:solidFill>
                    <a:latin typeface="Arial" charset="0"/>
                  </a:rPr>
                  <a:t>AX</a:t>
                </a:r>
                <a:r>
                  <a:rPr lang="pt-PT" sz="2000" b="1" baseline="-25000">
                    <a:solidFill>
                      <a:schemeClr val="bg2"/>
                    </a:solidFill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975" y="3158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1565" y="3022"/>
              <a:ext cx="1542" cy="453"/>
              <a:chOff x="1519" y="3022"/>
              <a:chExt cx="1542" cy="453"/>
            </a:xfrm>
          </p:grpSpPr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>
                <a:off x="1519" y="3022"/>
                <a:ext cx="1542" cy="453"/>
              </a:xfrm>
              <a:prstGeom prst="rightArrowCallout">
                <a:avLst>
                  <a:gd name="adj1" fmla="val 25000"/>
                  <a:gd name="adj2" fmla="val 25000"/>
                  <a:gd name="adj3" fmla="val 56733"/>
                  <a:gd name="adj4" fmla="val 66667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Text Box 30"/>
              <p:cNvSpPr txBox="1">
                <a:spLocks noChangeArrowheads="1"/>
              </p:cNvSpPr>
              <p:nvPr/>
            </p:nvSpPr>
            <p:spPr bwMode="auto">
              <a:xfrm>
                <a:off x="1522" y="3022"/>
                <a:ext cx="950" cy="442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PT" sz="2000" b="1">
                    <a:solidFill>
                      <a:schemeClr val="bg2"/>
                    </a:solidFill>
                    <a:latin typeface="Arial" charset="0"/>
                  </a:rPr>
                  <a:t>Geometria </a:t>
                </a:r>
              </a:p>
              <a:p>
                <a:r>
                  <a:rPr lang="pt-PT" sz="2000" b="1">
                    <a:solidFill>
                      <a:schemeClr val="bg2"/>
                    </a:solidFill>
                    <a:latin typeface="Arial" charset="0"/>
                  </a:rPr>
                  <a:t>tetraédrica</a:t>
                </a:r>
              </a:p>
            </p:txBody>
          </p:sp>
        </p:grp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2290" y="3702"/>
              <a:ext cx="2903" cy="317"/>
              <a:chOff x="2472" y="3748"/>
              <a:chExt cx="2903" cy="317"/>
            </a:xfrm>
          </p:grpSpPr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2607" y="3770"/>
                <a:ext cx="2692" cy="252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PT" sz="2000" b="1" dirty="0">
                    <a:solidFill>
                      <a:srgbClr val="002060"/>
                    </a:solidFill>
                    <a:latin typeface="Arial" charset="0"/>
                  </a:rPr>
                  <a:t>CH</a:t>
                </a:r>
                <a:r>
                  <a:rPr lang="pt-PT" sz="2000" b="1" baseline="-25000" dirty="0">
                    <a:solidFill>
                      <a:srgbClr val="002060"/>
                    </a:solidFill>
                    <a:latin typeface="Arial" charset="0"/>
                  </a:rPr>
                  <a:t>4</a:t>
                </a:r>
                <a:r>
                  <a:rPr lang="pt-PT" sz="2000" b="1" dirty="0">
                    <a:solidFill>
                      <a:srgbClr val="002060"/>
                    </a:solidFill>
                    <a:latin typeface="Arial" charset="0"/>
                  </a:rPr>
                  <a:t> ângulo de ligação de ≈ 109,5º</a:t>
                </a:r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2472" y="3748"/>
                <a:ext cx="2903" cy="317"/>
              </a:xfrm>
              <a:prstGeom prst="ellips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3198" y="3022"/>
              <a:ext cx="1950" cy="47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PT" sz="2000" b="1">
                  <a:latin typeface="Arial" charset="0"/>
                </a:rPr>
                <a:t>Átomo central não tem electrões não ligantes</a:t>
              </a:r>
            </a:p>
          </p:txBody>
        </p:sp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>
              <a:off x="5239" y="3203"/>
              <a:ext cx="317" cy="862"/>
            </a:xfrm>
            <a:prstGeom prst="curvedLeftArrow">
              <a:avLst>
                <a:gd name="adj1" fmla="val 22711"/>
                <a:gd name="adj2" fmla="val 119244"/>
                <a:gd name="adj3" fmla="val 33440"/>
              </a:avLst>
            </a:prstGeom>
            <a:solidFill>
              <a:srgbClr val="CCEC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2910" y="142852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Alguns exemplos</a:t>
            </a:r>
            <a:endParaRPr lang="pt-PT" sz="4000" b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9" name="Picture 1" descr="E:\Documentos Olga\Minhas digitalizações\2009-04 (Abr)\digitalizar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32688"/>
            <a:ext cx="8001056" cy="50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428737"/>
            <a:ext cx="4143404" cy="4429156"/>
          </a:xfr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t-PT" b="1" u="sng" dirty="0" smtClean="0">
                <a:latin typeface="Comic Sans MS" pitchFamily="66" charset="0"/>
              </a:rPr>
              <a:t>Moléculas:</a:t>
            </a: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1- Água - H</a:t>
            </a:r>
            <a:r>
              <a:rPr lang="pt-PT" sz="1900" baseline="-25000" dirty="0" smtClean="0">
                <a:latin typeface="Comic Sans MS" pitchFamily="66" charset="0"/>
              </a:rPr>
              <a:t>2</a:t>
            </a:r>
            <a:r>
              <a:rPr lang="pt-PT" sz="1900" dirty="0" smtClean="0">
                <a:latin typeface="Comic Sans MS" pitchFamily="66" charset="0"/>
              </a:rPr>
              <a:t>O </a:t>
            </a:r>
            <a:endParaRPr lang="pt-PT" sz="1900" baseline="-25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2-Cloro- Cl</a:t>
            </a:r>
            <a:r>
              <a:rPr lang="pt-PT" sz="1900" baseline="-25000" dirty="0" smtClean="0">
                <a:latin typeface="Comic Sans MS" pitchFamily="66" charset="0"/>
              </a:rPr>
              <a:t>2</a:t>
            </a:r>
            <a:endParaRPr lang="pt-PT" sz="19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3-Dióxido de carbono – CO</a:t>
            </a:r>
            <a:r>
              <a:rPr lang="pt-PT" sz="1900" baseline="-25000" dirty="0" smtClean="0">
                <a:latin typeface="Comic Sans MS" pitchFamily="66" charset="0"/>
              </a:rPr>
              <a:t>2 </a:t>
            </a:r>
            <a:endParaRPr lang="pt-PT" sz="19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4-Amoníaco – NH</a:t>
            </a:r>
            <a:r>
              <a:rPr lang="pt-PT" sz="1900" baseline="-25000" dirty="0" smtClean="0">
                <a:latin typeface="Comic Sans MS" pitchFamily="66" charset="0"/>
              </a:rPr>
              <a:t>3</a:t>
            </a:r>
            <a:endParaRPr lang="pt-PT" sz="19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5- Metano – CH</a:t>
            </a:r>
            <a:r>
              <a:rPr lang="pt-PT" sz="1900" baseline="-25000" dirty="0" smtClean="0">
                <a:latin typeface="Comic Sans MS" pitchFamily="66" charset="0"/>
              </a:rPr>
              <a:t>4</a:t>
            </a:r>
            <a:endParaRPr lang="pt-PT" sz="19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None/>
            </a:pPr>
            <a:r>
              <a:rPr lang="pt-PT" sz="1900" dirty="0" smtClean="0">
                <a:latin typeface="Comic Sans MS" pitchFamily="66" charset="0"/>
              </a:rPr>
              <a:t>6-Tricloreto de boro – BCl</a:t>
            </a:r>
            <a:r>
              <a:rPr lang="pt-PT" sz="1900" baseline="-25000" dirty="0" smtClean="0">
                <a:latin typeface="Comic Sans MS" pitchFamily="66" charset="0"/>
              </a:rPr>
              <a:t>3</a:t>
            </a:r>
          </a:p>
          <a:p>
            <a:pPr>
              <a:buNone/>
            </a:pPr>
            <a:endParaRPr lang="pt-PT" baseline="-25000" dirty="0" smtClean="0">
              <a:latin typeface="Comic Sans MS" pitchFamily="66" charset="0"/>
            </a:endParaRPr>
          </a:p>
          <a:p>
            <a:pPr>
              <a:buNone/>
            </a:pPr>
            <a:endParaRPr lang="pt-PT" baseline="-25000" dirty="0" smtClean="0">
              <a:latin typeface="Comic Sans MS" pitchFamily="66" charset="0"/>
            </a:endParaRPr>
          </a:p>
          <a:p>
            <a:pPr>
              <a:buNone/>
            </a:pPr>
            <a:endParaRPr lang="pt-PT" baseline="-25000" dirty="0" smtClean="0">
              <a:latin typeface="Comic Sans MS" pitchFamily="66" charset="0"/>
            </a:endParaRPr>
          </a:p>
          <a:p>
            <a:pPr>
              <a:buNone/>
            </a:pPr>
            <a:endParaRPr lang="pt-PT" baseline="-25000" dirty="0" smtClean="0">
              <a:latin typeface="Comic Sans MS" pitchFamily="66" charset="0"/>
            </a:endParaRPr>
          </a:p>
          <a:p>
            <a:pPr>
              <a:buNone/>
            </a:pPr>
            <a:endParaRPr lang="pt-PT" baseline="-25000" dirty="0">
              <a:latin typeface="Comic Sans MS" pitchFamily="66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939784"/>
          </a:xfrm>
        </p:spPr>
        <p:txBody>
          <a:bodyPr>
            <a:normAutofit fontScale="90000"/>
          </a:bodyPr>
          <a:lstStyle/>
          <a:p>
            <a:r>
              <a:rPr lang="pt-PT" u="sng" dirty="0" smtClean="0">
                <a:solidFill>
                  <a:srgbClr val="002060"/>
                </a:solidFill>
                <a:latin typeface="Comic Sans MS" pitchFamily="66" charset="0"/>
              </a:rPr>
              <a:t>Constrói as tuas próprias moléculas</a:t>
            </a:r>
            <a:endParaRPr lang="pt-PT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Marcador de Posição de Conteúdo 1"/>
          <p:cNvSpPr txBox="1">
            <a:spLocks/>
          </p:cNvSpPr>
          <p:nvPr/>
        </p:nvSpPr>
        <p:spPr>
          <a:xfrm>
            <a:off x="4714876" y="1428737"/>
            <a:ext cx="4143404" cy="4429156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PT" sz="2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Moléculas: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7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Trifluoreto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boro-</a:t>
            </a:r>
            <a:r>
              <a:rPr lang="pt-PT" sz="2000" baseline="0" dirty="0" smtClean="0">
                <a:latin typeface="Comic Sans MS" pitchFamily="66" charset="0"/>
              </a:rPr>
              <a:t>BF</a:t>
            </a:r>
            <a:r>
              <a:rPr lang="pt-PT" sz="2000" baseline="-25000" dirty="0" smtClean="0">
                <a:latin typeface="Comic Sans MS" pitchFamily="66" charset="0"/>
              </a:rPr>
              <a:t>3</a:t>
            </a:r>
            <a:endParaRPr kumimoji="0" lang="pt-PT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8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-Cloreto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</a:t>
            </a:r>
            <a:r>
              <a:rPr kumimoji="0" lang="pt-P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hidrogénio-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HCl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9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Fluor-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</a:t>
            </a:r>
            <a:r>
              <a:rPr kumimoji="0" lang="pt-PT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10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-Oxigénio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-O</a:t>
            </a:r>
            <a:r>
              <a:rPr kumimoji="0" lang="pt-PT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11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lang="pt-PT" sz="2000" dirty="0" smtClean="0">
                <a:latin typeface="Comic Sans MS" pitchFamily="66" charset="0"/>
              </a:rPr>
              <a:t>T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etracloreto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</a:t>
            </a:r>
            <a:r>
              <a:rPr kumimoji="0" lang="pt-P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carbono-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CCl</a:t>
            </a:r>
            <a:r>
              <a:rPr kumimoji="0" lang="pt-PT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  <a:p>
            <a:pPr marL="365760" marR="0" lvl="0" indent="-256032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t-PT" sz="2000" dirty="0" smtClean="0">
                <a:latin typeface="Comic Sans MS" pitchFamily="66" charset="0"/>
              </a:rPr>
              <a:t>12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Azoto-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</a:t>
            </a:r>
            <a:r>
              <a:rPr kumimoji="0" lang="pt-PT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PT" sz="2700" b="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PT" sz="2700" b="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PT" sz="2700" b="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PT" sz="2700" b="0" i="0" u="none" strike="noStrike" kern="1200" cap="none" spc="0" normalizeH="0" baseline="-25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PT" sz="27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/>
      <p:bldP spid="4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6858016" y="5429264"/>
          <a:ext cx="1627187" cy="685800"/>
        </p:xfrm>
        <a:graphic>
          <a:graphicData uri="http://schemas.openxmlformats.org/presentationml/2006/ole">
            <p:oleObj spid="_x0000_s1026" name="Package" showAsIcon="1" r:id="rId5" imgW="1627200" imgH="685440" progId="Package">
              <p:embed/>
            </p:oleObj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00034" y="35716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Ligações intramoleculares e intermoleculares</a:t>
            </a:r>
            <a:endParaRPr lang="pt-PT" sz="4000" b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E:\Documentos Olga\Minhas digitalizações\2009-04 (Abr)\digitalizar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14554"/>
            <a:ext cx="3286148" cy="307183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00430" y="2428868"/>
            <a:ext cx="56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Comic Sans MS" pitchFamily="66" charset="0"/>
              </a:rPr>
              <a:t>Ligações que mantém os átomos ligados para formar moléculas – </a:t>
            </a:r>
            <a:r>
              <a:rPr lang="pt-PT" sz="2000" dirty="0" smtClean="0">
                <a:solidFill>
                  <a:srgbClr val="C00000"/>
                </a:solidFill>
                <a:latin typeface="Comic Sans MS" pitchFamily="66" charset="0"/>
              </a:rPr>
              <a:t>ligações intramoleculares</a:t>
            </a:r>
            <a:endParaRPr lang="pt-PT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00430" y="4000504"/>
            <a:ext cx="564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Comic Sans MS" pitchFamily="66" charset="0"/>
              </a:rPr>
              <a:t>Forças de coesão que se exercem entre as moléculas ( forças intermoleculares)– </a:t>
            </a:r>
            <a:r>
              <a:rPr lang="pt-PT" sz="2000" dirty="0" smtClean="0">
                <a:solidFill>
                  <a:srgbClr val="C00000"/>
                </a:solidFill>
                <a:latin typeface="Comic Sans MS" pitchFamily="66" charset="0"/>
              </a:rPr>
              <a:t>ligações intermoleculares</a:t>
            </a:r>
            <a:endParaRPr lang="pt-PT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Seta curvada para cima 7"/>
          <p:cNvSpPr/>
          <p:nvPr/>
        </p:nvSpPr>
        <p:spPr>
          <a:xfrm>
            <a:off x="1357290" y="5143512"/>
            <a:ext cx="2571768" cy="357190"/>
          </a:xfrm>
          <a:prstGeom prst="curvedUpArrow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 curvada para baixo 8"/>
          <p:cNvSpPr/>
          <p:nvPr/>
        </p:nvSpPr>
        <p:spPr>
          <a:xfrm>
            <a:off x="1857356" y="1928802"/>
            <a:ext cx="2214578" cy="357190"/>
          </a:xfrm>
          <a:prstGeom prst="curvedDownArrow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57148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Resumindo…</a:t>
            </a:r>
            <a:endParaRPr lang="pt-P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14744" y="357166"/>
            <a:ext cx="5214974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Palavras chave: </a:t>
            </a:r>
            <a:r>
              <a:rPr lang="pt-PT" sz="1600" dirty="0" smtClean="0">
                <a:latin typeface="Comic Sans MS" pitchFamily="66" charset="0"/>
              </a:rPr>
              <a:t>triangular plana; tetraédrica; piramidal;  triatómicas; angular; tamanho; maior; inferior; 120º; tetratómicas ; igual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500174"/>
            <a:ext cx="85725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As moléculas              , isto é, constituídas por </a:t>
            </a:r>
            <a:r>
              <a:rPr lang="pt-PT" b="1" u="sng" dirty="0" smtClean="0">
                <a:latin typeface="Comic Sans MS" pitchFamily="66" charset="0"/>
              </a:rPr>
              <a:t>três átomos</a:t>
            </a:r>
            <a:r>
              <a:rPr lang="pt-PT" b="1" dirty="0" smtClean="0">
                <a:latin typeface="Comic Sans MS" pitchFamily="66" charset="0"/>
              </a:rPr>
              <a:t>, apresentam </a:t>
            </a:r>
            <a:r>
              <a:rPr lang="pt-PT" b="1" i="1" u="sng" dirty="0" smtClean="0">
                <a:latin typeface="Comic Sans MS" pitchFamily="66" charset="0"/>
              </a:rPr>
              <a:t>geometria linear</a:t>
            </a:r>
            <a:r>
              <a:rPr lang="pt-PT" b="1" dirty="0" smtClean="0">
                <a:latin typeface="Comic Sans MS" pitchFamily="66" charset="0"/>
              </a:rPr>
              <a:t>, se o ângulo de ligação for         a 180º, ou geometria              , se o ângulo de ligação for                 a 180º. As moléculas           , ou seja, constituídas por </a:t>
            </a:r>
            <a:r>
              <a:rPr lang="pt-PT" b="1" i="1" u="sng" dirty="0" smtClean="0">
                <a:latin typeface="Comic Sans MS" pitchFamily="66" charset="0"/>
              </a:rPr>
              <a:t>quatro átomos</a:t>
            </a:r>
            <a:r>
              <a:rPr lang="pt-PT" b="1" dirty="0" smtClean="0">
                <a:latin typeface="Comic Sans MS" pitchFamily="66" charset="0"/>
              </a:rPr>
              <a:t>, apresentam geometria                 , se as ligações químicas se encontram no mesmo plano, fazendo entre si ângulos de        ou geometria                 se as ligações químicas não se encontram no mesmo plano, o núcleo de um átomo encontra-se fora do plano constituído pelos núcleos dos restantes três átomos. </a:t>
            </a:r>
          </a:p>
          <a:p>
            <a:pPr algn="just">
              <a:lnSpc>
                <a:spcPct val="200000"/>
              </a:lnSpc>
            </a:pPr>
            <a:r>
              <a:rPr lang="pt-PT" b="1" dirty="0" smtClean="0">
                <a:latin typeface="Comic Sans MS" pitchFamily="66" charset="0"/>
              </a:rPr>
              <a:t> 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3108" y="1571612"/>
            <a:ext cx="1571636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Triatómicas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43042" y="2428868"/>
            <a:ext cx="1071570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angular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57950" y="2428868"/>
            <a:ext cx="1214446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inferior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28794" y="2857496"/>
            <a:ext cx="1643074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tetratómicas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28926" y="3214686"/>
            <a:ext cx="2214578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triangular</a:t>
            </a:r>
            <a:r>
              <a:rPr lang="pt-P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plana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643702" y="2000240"/>
            <a:ext cx="857256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igual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429520" y="3643314"/>
            <a:ext cx="785818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120º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28794" y="4071942"/>
            <a:ext cx="1357322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piramidal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242886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As moléculas                 , constituídas por </a:t>
            </a:r>
            <a:r>
              <a:rPr lang="pt-PT" b="1" i="1" u="sng" dirty="0" smtClean="0">
                <a:latin typeface="Comic Sans MS" pitchFamily="66" charset="0"/>
              </a:rPr>
              <a:t>cinco átomos </a:t>
            </a:r>
            <a:r>
              <a:rPr lang="pt-PT" b="1" dirty="0" smtClean="0">
                <a:latin typeface="Comic Sans MS" pitchFamily="66" charset="0"/>
              </a:rPr>
              <a:t>, apresentam uma geometria                 .</a:t>
            </a: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Quanto maior for o              dos átomos  constituintes da molécula, maior é a molécula e               é o </a:t>
            </a:r>
            <a:r>
              <a:rPr lang="pt-PT" b="1" i="1" u="sng" dirty="0" smtClean="0">
                <a:latin typeface="Comic Sans MS" pitchFamily="66" charset="0"/>
              </a:rPr>
              <a:t>comprimento de ligação química</a:t>
            </a:r>
            <a:r>
              <a:rPr lang="pt-PT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43108" y="2928934"/>
            <a:ext cx="1500198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tetraédrica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86050" y="3357562"/>
            <a:ext cx="1357322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tamanho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28926" y="3786190"/>
            <a:ext cx="1143008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maior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78579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Continuação…</a:t>
            </a:r>
            <a:endParaRPr lang="pt-P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43306" y="571480"/>
            <a:ext cx="5214974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Palavras chave: </a:t>
            </a:r>
            <a:r>
              <a:rPr lang="pt-PT" sz="1600" dirty="0" smtClean="0">
                <a:latin typeface="Comic Sans MS" pitchFamily="66" charset="0"/>
              </a:rPr>
              <a:t>triangular plana; tetraédrica; piramidal;  triatómicas; angular; tamanho; maior; inferior; 120º; tetratómicas ; igual</a:t>
            </a:r>
          </a:p>
        </p:txBody>
      </p:sp>
      <p:pic>
        <p:nvPicPr>
          <p:cNvPr id="27650" name="Picture 2" descr="C:\Users\Olga\Desktop\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636"/>
            <a:ext cx="1738307" cy="1514465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8143900" y="62150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2500306"/>
            <a:ext cx="1785950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Comic Sans MS" pitchFamily="66" charset="0"/>
              </a:rPr>
              <a:t>pentatómicas</a:t>
            </a:r>
            <a:endParaRPr lang="pt-P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710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solidFill>
                  <a:srgbClr val="002060"/>
                </a:solidFill>
                <a:latin typeface="Comic Sans MS" pitchFamily="66" charset="0"/>
              </a:rPr>
              <a:t>Tipos de moléculas</a:t>
            </a:r>
            <a:endParaRPr lang="pt-P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Marcador de Posição de Conteúdo 3" descr="~AUT003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7215238" cy="492922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642918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Como se formam as moléculas?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animbo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5"/>
            <a:ext cx="6148387" cy="264320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928662" y="3929066"/>
            <a:ext cx="7500990" cy="147732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Comic Sans MS" pitchFamily="66" charset="0"/>
              </a:rPr>
              <a:t>A </a:t>
            </a:r>
            <a:r>
              <a:rPr lang="pt-PT" sz="2000" i="1" u="sng" dirty="0" smtClean="0">
                <a:solidFill>
                  <a:srgbClr val="FF0000"/>
                </a:solidFill>
                <a:latin typeface="Comic Sans MS" pitchFamily="66" charset="0"/>
              </a:rPr>
              <a:t>ligação química </a:t>
            </a:r>
            <a:r>
              <a:rPr lang="pt-PT" sz="2000" dirty="0" smtClean="0">
                <a:latin typeface="Comic Sans MS" pitchFamily="66" charset="0"/>
              </a:rPr>
              <a:t>é um conjunto de forças que mantém os átomos unidos entre si, de modo a constituírem estruturas mais estáveis </a:t>
            </a:r>
            <a:endParaRPr lang="pt-PT" sz="2000" dirty="0">
              <a:latin typeface="Comic Sans MS" pitchFamily="66" charset="0"/>
            </a:endParaRPr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2714612" y="5143512"/>
            <a:ext cx="35719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143240" y="4929198"/>
            <a:ext cx="13573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Moléculas</a:t>
            </a:r>
            <a:endParaRPr lang="pt-P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937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Polaridade das Moléculas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6" descr="coval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43400" cy="2428892"/>
          </a:xfrm>
          <a:prstGeom prst="rect">
            <a:avLst/>
          </a:prstGeom>
          <a:noFill/>
        </p:spPr>
      </p:pic>
      <p:pic>
        <p:nvPicPr>
          <p:cNvPr id="9" name="Picture 7" descr="ani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4175125" cy="2428892"/>
          </a:xfrm>
          <a:prstGeom prst="rect">
            <a:avLst/>
          </a:prstGeom>
          <a:noFill/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4348" y="4071942"/>
            <a:ext cx="7620000" cy="13388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omic Sans MS" pitchFamily="66" charset="0"/>
              </a:rPr>
              <a:t>Exemplo:</a:t>
            </a: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Comic Sans MS" pitchFamily="66" charset="0"/>
              </a:rPr>
              <a:t>No caso do hidrogénio, H</a:t>
            </a:r>
            <a:r>
              <a:rPr lang="pt-PT" baseline="-25000" dirty="0" smtClean="0">
                <a:latin typeface="Comic Sans MS" pitchFamily="66" charset="0"/>
              </a:rPr>
              <a:t>2</a:t>
            </a:r>
            <a:r>
              <a:rPr lang="pt-PT" dirty="0" smtClean="0">
                <a:latin typeface="Comic Sans MS" pitchFamily="66" charset="0"/>
              </a:rPr>
              <a:t>; os electrões são igualmente partilhados pelos dois núcleos -</a:t>
            </a:r>
            <a:r>
              <a:rPr lang="pt-PT" b="1" dirty="0" smtClean="0">
                <a:solidFill>
                  <a:srgbClr val="FF0000"/>
                </a:solidFill>
                <a:latin typeface="Comic Sans MS" pitchFamily="66" charset="0"/>
              </a:rPr>
              <a:t>molécula Apolar</a:t>
            </a:r>
            <a:endParaRPr lang="pt-P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ol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403725" cy="2233612"/>
          </a:xfrm>
          <a:prstGeom prst="rect">
            <a:avLst/>
          </a:prstGeom>
          <a:noFill/>
        </p:spPr>
      </p:pic>
      <p:pic>
        <p:nvPicPr>
          <p:cNvPr id="5" name="Picture 11" descr="ani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42"/>
            <a:ext cx="4572000" cy="2319338"/>
          </a:xfrm>
          <a:prstGeom prst="rect">
            <a:avLst/>
          </a:prstGeom>
          <a:noFill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000100" y="2786058"/>
            <a:ext cx="7620000" cy="8773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Comic Sans MS" pitchFamily="66" charset="0"/>
              </a:rPr>
              <a:t>A </a:t>
            </a:r>
            <a:r>
              <a:rPr lang="pt-PT" dirty="0">
                <a:latin typeface="Comic Sans MS" pitchFamily="66" charset="0"/>
              </a:rPr>
              <a:t>situação é diferente por exemplo para o </a:t>
            </a:r>
            <a:r>
              <a:rPr lang="pt-PT" dirty="0" err="1">
                <a:latin typeface="Comic Sans MS" pitchFamily="66" charset="0"/>
              </a:rPr>
              <a:t>HCl</a:t>
            </a:r>
            <a:r>
              <a:rPr lang="pt-PT" dirty="0">
                <a:latin typeface="Comic Sans MS" pitchFamily="66" charset="0"/>
              </a:rPr>
              <a:t> ou HF. Os electrões passam mais tempo na vizinhança de um dos átomos.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4343400" cy="219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562600" y="4648200"/>
            <a:ext cx="2819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mic Sans MS" pitchFamily="66" charset="0"/>
              </a:rPr>
              <a:t>Ligação covalente polar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500562" y="4857760"/>
            <a:ext cx="785818" cy="71438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~AUT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43866" cy="46434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28662" y="64291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002F8E"/>
                </a:solidFill>
                <a:latin typeface="Comic Sans MS" pitchFamily="66" charset="0"/>
              </a:rPr>
              <a:t>Alguns exemplos</a:t>
            </a:r>
            <a:endParaRPr lang="pt-PT" sz="4000" b="1" dirty="0">
              <a:solidFill>
                <a:srgbClr val="002F8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348" y="428604"/>
            <a:ext cx="79296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Comprimento de ligação</a:t>
            </a:r>
            <a:endParaRPr lang="pt-PT" sz="4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14282" y="1571612"/>
            <a:ext cx="4714908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É a </a:t>
            </a:r>
            <a:r>
              <a:rPr lang="pt-PT" b="1" dirty="0" smtClean="0">
                <a:solidFill>
                  <a:srgbClr val="FF9900"/>
                </a:solidFill>
                <a:latin typeface="Comic Sans MS" pitchFamily="66" charset="0"/>
              </a:rPr>
              <a:t>distância média</a:t>
            </a:r>
            <a:r>
              <a:rPr lang="pt-PT" b="1" dirty="0" smtClean="0">
                <a:latin typeface="Comic Sans MS" pitchFamily="66" charset="0"/>
              </a:rPr>
              <a:t> entre os núcleos de dois átomos ligados na posição de maior estabilidade.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000628" y="2071678"/>
            <a:ext cx="785818" cy="142876"/>
          </a:xfrm>
          <a:prstGeom prst="righ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86050" y="3071810"/>
            <a:ext cx="4485523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PT" sz="2000" b="1" i="1" u="sng" dirty="0">
                <a:solidFill>
                  <a:srgbClr val="002F8E"/>
                </a:solidFill>
                <a:latin typeface="Comic Sans MS" pitchFamily="66" charset="0"/>
              </a:rPr>
              <a:t>Valores de </a:t>
            </a:r>
            <a:r>
              <a:rPr lang="pt-PT" sz="2000" b="1" i="1" u="sng" dirty="0" smtClean="0">
                <a:solidFill>
                  <a:srgbClr val="002F8E"/>
                </a:solidFill>
                <a:latin typeface="Comic Sans MS" pitchFamily="66" charset="0"/>
              </a:rPr>
              <a:t>comprimento </a:t>
            </a:r>
            <a:r>
              <a:rPr lang="pt-PT" sz="2000" b="1" i="1" u="sng" dirty="0">
                <a:solidFill>
                  <a:srgbClr val="002F8E"/>
                </a:solidFill>
                <a:latin typeface="Comic Sans MS" pitchFamily="66" charset="0"/>
              </a:rPr>
              <a:t>de ligação</a:t>
            </a:r>
          </a:p>
        </p:txBody>
      </p:sp>
      <p:graphicFrame>
        <p:nvGraphicFramePr>
          <p:cNvPr id="10" name="Group 52"/>
          <p:cNvGraphicFramePr>
            <a:graphicFrameLocks/>
          </p:cNvGraphicFramePr>
          <p:nvPr/>
        </p:nvGraphicFramePr>
        <p:xfrm>
          <a:off x="1714480" y="3857628"/>
          <a:ext cx="6429421" cy="2377440"/>
        </p:xfrm>
        <a:graphic>
          <a:graphicData uri="http://schemas.openxmlformats.org/drawingml/2006/table">
            <a:tbl>
              <a:tblPr/>
              <a:tblGrid>
                <a:gridCol w="2411033"/>
                <a:gridCol w="4018388"/>
              </a:tblGrid>
              <a:tr h="785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Molécula</a:t>
                      </a:r>
                      <a:endParaRPr kumimoji="0" lang="pt-P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Comprimento de ligação (pm)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86455"/>
            <a:ext cx="1143008" cy="35719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214950"/>
            <a:ext cx="1174729" cy="4508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" name="Picture 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786322"/>
            <a:ext cx="1143008" cy="322271"/>
          </a:xfrm>
          <a:prstGeom prst="rect">
            <a:avLst/>
          </a:prstGeom>
          <a:solidFill>
            <a:srgbClr val="CCFFFF"/>
          </a:solidFill>
          <a:ln w="57150">
            <a:noFill/>
            <a:miter lim="800000"/>
            <a:headEnd/>
            <a:tailEnd/>
          </a:ln>
        </p:spPr>
      </p:pic>
      <p:pic>
        <p:nvPicPr>
          <p:cNvPr id="5121" name="Picture 1" descr="C:\Users\Olga\Desktop\c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357298"/>
            <a:ext cx="3119439" cy="165735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5214942" y="471488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pt-P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154</a:t>
            </a:r>
            <a:endParaRPr lang="pt-PT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86380" y="521495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pt-P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133</a:t>
            </a:r>
            <a:endParaRPr lang="pt-PT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00694" y="578645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pt-PT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120</a:t>
            </a:r>
            <a:endParaRPr lang="pt-PT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43174" y="571480"/>
            <a:ext cx="4472699" cy="7078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P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Ângulo de ligação</a:t>
            </a:r>
          </a:p>
        </p:txBody>
      </p:sp>
      <p:sp>
        <p:nvSpPr>
          <p:cNvPr id="3" name="Rectângulo 2"/>
          <p:cNvSpPr/>
          <p:nvPr/>
        </p:nvSpPr>
        <p:spPr>
          <a:xfrm>
            <a:off x="857224" y="1643050"/>
            <a:ext cx="778674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Menor ângulo formado pelos dois segmentos de recta que passam pelo centro do núcleo de um átomo central e pelos centros dos núcleos de dois átomos a ele ligados.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71670" y="3643314"/>
            <a:ext cx="524033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P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Geometria molecular</a:t>
            </a:r>
          </a:p>
        </p:txBody>
      </p:sp>
      <p:sp>
        <p:nvSpPr>
          <p:cNvPr id="5" name="Rectângulo 4"/>
          <p:cNvSpPr/>
          <p:nvPr/>
        </p:nvSpPr>
        <p:spPr>
          <a:xfrm>
            <a:off x="642910" y="4000504"/>
            <a:ext cx="7929618" cy="46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PT" b="1" dirty="0">
              <a:latin typeface="Comic Sans MS" pitchFamily="66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928662" y="4429132"/>
            <a:ext cx="7643866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latin typeface="Comic Sans MS" pitchFamily="66" charset="0"/>
              </a:rPr>
              <a:t>É o arranjo espacial dos átomos que constituem a molécula de modo a minimizar as repulsões.</a:t>
            </a:r>
            <a:endParaRPr lang="pt-PT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596" y="285728"/>
            <a:ext cx="8434290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Diferentes tipos de geometria molecular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68313" y="1412875"/>
            <a:ext cx="8064500" cy="574675"/>
            <a:chOff x="295" y="890"/>
            <a:chExt cx="5080" cy="362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93" y="981"/>
              <a:ext cx="545" cy="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334" y="981"/>
              <a:ext cx="545" cy="0"/>
            </a:xfrm>
            <a:prstGeom prst="line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295" y="890"/>
              <a:ext cx="590" cy="31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32" y="913"/>
              <a:ext cx="453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000" b="1" dirty="0" smtClean="0">
                  <a:solidFill>
                    <a:schemeClr val="bg2"/>
                  </a:solidFill>
                  <a:latin typeface="Arial" charset="0"/>
                </a:rPr>
                <a:t>AX</a:t>
              </a:r>
              <a:endParaRPr lang="pt-PT" sz="2000" b="1" baseline="-25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1020" y="981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1747" y="935"/>
              <a:ext cx="1996" cy="272"/>
            </a:xfrm>
            <a:prstGeom prst="rightArrowCallout">
              <a:avLst>
                <a:gd name="adj1" fmla="val 25000"/>
                <a:gd name="adj2" fmla="val 25000"/>
                <a:gd name="adj3" fmla="val 122304"/>
                <a:gd name="adj4" fmla="val 66667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701" y="935"/>
              <a:ext cx="1376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PT" sz="2000" b="1">
                  <a:solidFill>
                    <a:schemeClr val="bg2"/>
                  </a:solidFill>
                  <a:latin typeface="Arial" charset="0"/>
                </a:rPr>
                <a:t>Geometria linear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923" y="957"/>
              <a:ext cx="1328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PT" sz="2000" b="1" dirty="0">
                  <a:latin typeface="Arial" charset="0"/>
                </a:rPr>
                <a:t>O</a:t>
              </a:r>
              <a:r>
                <a:rPr lang="pt-PT" sz="2000" b="1" baseline="-25000" dirty="0">
                  <a:latin typeface="Arial" charset="0"/>
                </a:rPr>
                <a:t>2</a:t>
              </a:r>
              <a:r>
                <a:rPr lang="pt-PT" sz="2000" b="1" dirty="0">
                  <a:latin typeface="Arial" charset="0"/>
                </a:rPr>
                <a:t>, N</a:t>
              </a:r>
              <a:r>
                <a:rPr lang="pt-PT" sz="2000" b="1" baseline="-25000" dirty="0">
                  <a:latin typeface="Arial" charset="0"/>
                </a:rPr>
                <a:t>2</a:t>
              </a:r>
              <a:r>
                <a:rPr lang="pt-PT" sz="2000" b="1" dirty="0">
                  <a:latin typeface="Arial" charset="0"/>
                </a:rPr>
                <a:t>, H</a:t>
              </a:r>
              <a:r>
                <a:rPr lang="pt-PT" sz="2000" b="1" baseline="-25000" dirty="0">
                  <a:latin typeface="Arial" charset="0"/>
                </a:rPr>
                <a:t>2</a:t>
              </a:r>
              <a:r>
                <a:rPr lang="pt-PT" sz="2000" b="1" dirty="0">
                  <a:latin typeface="Arial" charset="0"/>
                </a:rPr>
                <a:t>, HF,…</a:t>
              </a:r>
              <a:endParaRPr lang="pt-PT" sz="2000" b="1" baseline="-25000" dirty="0">
                <a:latin typeface="Arial" charset="0"/>
              </a:endParaRPr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3878" y="935"/>
              <a:ext cx="1497" cy="317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50825" y="2781300"/>
            <a:ext cx="4827588" cy="2663825"/>
            <a:chOff x="158" y="1752"/>
            <a:chExt cx="3041" cy="1678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158" y="2478"/>
              <a:ext cx="726" cy="362"/>
              <a:chOff x="385" y="1207"/>
              <a:chExt cx="590" cy="318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385" y="1207"/>
                <a:ext cx="590" cy="318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522" y="1230"/>
                <a:ext cx="453" cy="219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2000" b="1">
                    <a:solidFill>
                      <a:schemeClr val="bg2"/>
                    </a:solidFill>
                    <a:latin typeface="Arial" charset="0"/>
                  </a:rPr>
                  <a:t>AX</a:t>
                </a:r>
                <a:r>
                  <a:rPr lang="pt-PT" sz="2000" b="1" baseline="-25000">
                    <a:solidFill>
                      <a:schemeClr val="bg2"/>
                    </a:solidFill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1021" y="1752"/>
              <a:ext cx="1996" cy="272"/>
            </a:xfrm>
            <a:prstGeom prst="rightArrowCallout">
              <a:avLst>
                <a:gd name="adj1" fmla="val 25000"/>
                <a:gd name="adj2" fmla="val 25000"/>
                <a:gd name="adj3" fmla="val 122304"/>
                <a:gd name="adj4" fmla="val 66667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975" y="1752"/>
              <a:ext cx="1376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PT" sz="2000" b="1">
                  <a:solidFill>
                    <a:schemeClr val="bg2"/>
                  </a:solidFill>
                  <a:latin typeface="Arial" charset="0"/>
                </a:rPr>
                <a:t>Geometria linear</a:t>
              </a:r>
            </a:p>
          </p:txBody>
        </p:sp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1025" y="3158"/>
              <a:ext cx="2174" cy="272"/>
            </a:xfrm>
            <a:prstGeom prst="rightArrowCallout">
              <a:avLst>
                <a:gd name="adj1" fmla="val 25000"/>
                <a:gd name="adj2" fmla="val 25000"/>
                <a:gd name="adj3" fmla="val 133211"/>
                <a:gd name="adj4" fmla="val 66667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975" y="3158"/>
              <a:ext cx="1528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PT" sz="2000" b="1">
                  <a:solidFill>
                    <a:schemeClr val="bg2"/>
                  </a:solidFill>
                  <a:latin typeface="Arial" charset="0"/>
                </a:rPr>
                <a:t>Geometria angular</a:t>
              </a:r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V="1">
              <a:off x="567" y="1933"/>
              <a:ext cx="499" cy="59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612" y="2795"/>
              <a:ext cx="454" cy="40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4643438" y="2636838"/>
            <a:ext cx="4248150" cy="1728787"/>
            <a:chOff x="2925" y="1661"/>
            <a:chExt cx="2676" cy="1089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289" y="1661"/>
              <a:ext cx="1950" cy="47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PT" sz="2000" b="1" dirty="0">
                  <a:latin typeface="Arial" charset="0"/>
                </a:rPr>
                <a:t>Átomo central não tem electrões não ligantes</a:t>
              </a:r>
            </a:p>
          </p:txBody>
        </p:sp>
        <p:sp>
          <p:nvSpPr>
            <p:cNvPr id="25" name="AutoShape 29"/>
            <p:cNvSpPr>
              <a:spLocks noChangeArrowheads="1"/>
            </p:cNvSpPr>
            <p:nvPr/>
          </p:nvSpPr>
          <p:spPr bwMode="auto">
            <a:xfrm>
              <a:off x="5284" y="1888"/>
              <a:ext cx="317" cy="862"/>
            </a:xfrm>
            <a:prstGeom prst="curvedLeftArrow">
              <a:avLst>
                <a:gd name="adj1" fmla="val 22711"/>
                <a:gd name="adj2" fmla="val 119244"/>
                <a:gd name="adj3" fmla="val 33440"/>
              </a:avLst>
            </a:prstGeom>
            <a:solidFill>
              <a:srgbClr val="CCEC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925" y="2432"/>
              <a:ext cx="2313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CO</a:t>
              </a:r>
              <a:r>
                <a:rPr lang="pt-PT" sz="2000" b="1" baseline="-25000" dirty="0">
                  <a:solidFill>
                    <a:srgbClr val="002060"/>
                  </a:solidFill>
                  <a:latin typeface="Arial" charset="0"/>
                </a:rPr>
                <a:t>2  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ângulo de ligação ≈180º</a:t>
              </a: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925" y="2387"/>
              <a:ext cx="2314" cy="363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3924300" y="4868863"/>
            <a:ext cx="4967288" cy="1657350"/>
            <a:chOff x="2472" y="3067"/>
            <a:chExt cx="3129" cy="1044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288" y="3067"/>
              <a:ext cx="1950" cy="4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PT" sz="2000" b="1">
                  <a:latin typeface="Arial" charset="0"/>
                </a:rPr>
                <a:t>Átomo central tem electrões não ligantes</a:t>
              </a: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5284" y="3249"/>
              <a:ext cx="317" cy="862"/>
            </a:xfrm>
            <a:prstGeom prst="curvedLeftArrow">
              <a:avLst>
                <a:gd name="adj1" fmla="val 22711"/>
                <a:gd name="adj2" fmla="val 119244"/>
                <a:gd name="adj3" fmla="val 33440"/>
              </a:avLst>
            </a:prstGeom>
            <a:solidFill>
              <a:srgbClr val="CCEC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653" y="3815"/>
              <a:ext cx="2540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H</a:t>
              </a:r>
              <a:r>
                <a:rPr lang="pt-PT" sz="2000" b="1" baseline="-25000" dirty="0">
                  <a:solidFill>
                    <a:srgbClr val="002060"/>
                  </a:solidFill>
                  <a:latin typeface="Arial" charset="0"/>
                </a:rPr>
                <a:t>2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O </a:t>
              </a:r>
              <a:r>
                <a:rPr lang="pt-PT" sz="2000" b="1" baseline="-250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ângulo de ligação </a:t>
              </a:r>
              <a:r>
                <a:rPr lang="pt-PT" b="1" dirty="0">
                  <a:solidFill>
                    <a:srgbClr val="002060"/>
                  </a:solidFill>
                  <a:latin typeface="Arial" charset="0"/>
                </a:rPr>
                <a:t>≈ </a:t>
              </a:r>
              <a:r>
                <a:rPr lang="pt-PT" sz="2000" b="1" dirty="0">
                  <a:solidFill>
                    <a:srgbClr val="002060"/>
                  </a:solidFill>
                  <a:latin typeface="Arial" charset="0"/>
                </a:rPr>
                <a:t>104,5º</a:t>
              </a: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2472" y="3748"/>
              <a:ext cx="2767" cy="362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384</TotalTime>
  <Words>563</Words>
  <Application>Microsoft Office PowerPoint</Application>
  <PresentationFormat>Apresentação no Ecrã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Confluência</vt:lpstr>
      <vt:lpstr>Package</vt:lpstr>
      <vt:lpstr>Diapositivo 1</vt:lpstr>
      <vt:lpstr>Tipos de moléculas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Constrói as tuas próprias moléculas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são moléculas?</dc:title>
  <dc:creator>Optimus</dc:creator>
  <cp:lastModifiedBy>Optimus</cp:lastModifiedBy>
  <cp:revision>59</cp:revision>
  <dcterms:created xsi:type="dcterms:W3CDTF">2009-04-15T18:27:13Z</dcterms:created>
  <dcterms:modified xsi:type="dcterms:W3CDTF">2009-05-14T18:43:52Z</dcterms:modified>
</cp:coreProperties>
</file>